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media/image13.svg" ContentType="image/svg+xml"/>
  <Override PartName="/ppt/media/image2.svg" ContentType="image/svg+xml"/>
  <Override PartName="/ppt/media/image4.svg" ContentType="image/svg+xml"/>
  <Override PartName="/ppt/media/image6.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3"/>
    <p:sldMasterId id="2147483672" r:id="rId4"/>
  </p:sldMasterIdLst>
  <p:notesMasterIdLst>
    <p:notesMasterId r:id="rId6"/>
  </p:notesMasterIdLst>
  <p:sldIdLst>
    <p:sldId id="259" r:id="rId5"/>
    <p:sldId id="262" r:id="rId7"/>
    <p:sldId id="265" r:id="rId8"/>
    <p:sldId id="268" r:id="rId9"/>
    <p:sldId id="277" r:id="rId10"/>
    <p:sldId id="280" r:id="rId11"/>
    <p:sldId id="283" r:id="rId12"/>
    <p:sldId id="286" r:id="rId13"/>
    <p:sldId id="289" r:id="rId14"/>
    <p:sldId id="292" r:id="rId15"/>
    <p:sldId id="295" r:id="rId16"/>
  </p:sldIdLst>
  <p:sldSz cx="18288000" cy="10287000"/>
  <p:notesSz cx="6858000" cy="9144000"/>
  <p:embeddedFontLst>
    <p:embeddedFont>
      <p:font typeface="Lilita One" panose="02000000000000000000"/>
      <p:regular r:id="rId20"/>
    </p:embeddedFont>
    <p:embeddedFont>
      <p:font typeface="Calibri" panose="020F0502020204030204" charset="0"/>
      <p:regular r:id="rId21"/>
      <p:bold r:id="rId22"/>
      <p:italic r:id="rId23"/>
      <p:boldItalic r:id="rId24"/>
    </p:embeddedFont>
  </p:embeddedFontLst>
  <p:custDataLst>
    <p:tags r:id="rId2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6000"/>
    <p:restoredTop sz="0"/>
  </p:normalViewPr>
  <p:slideViewPr>
    <p:cSldViewPr>
      <p:cViewPr>
        <p:scale>
          <a:sx n="73" d="100"/>
          <a:sy n="73" d="100"/>
        </p:scale>
        <p:origin x="0" y="0"/>
      </p:cViewPr>
      <p:guideLst/>
    </p:cSldViewPr>
  </p:slideViewPr>
  <p:notesViewPr>
    <p:cSldViewPr>
      <p:cViewPr>
        <p:scale>
          <a:sx n="1" d="100"/>
          <a:sy n="1"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5" Type="http://schemas.openxmlformats.org/officeDocument/2006/relationships/tags" Target="tags/tag1.xml"/><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svg>
</file>

<file path=ppt/media/image2.svg>
</file>

<file path=ppt/media/image3.png>
</file>

<file path=ppt/media/image4.svg>
</file>

<file path=ppt/media/image5.png>
</file>

<file path=ppt/media/image6.sv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Good afternoon, everyone. Today, we're going to talk about our project: Energy Efficient Lung Tumor Segmentation. This project aims to help doctors find and measure lung tumors more easily and efficiently.</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And finally, we take a look at the effect of pre-processing techniques like denoising and contrast enhancement. Denoising has no effect on the model’s performance because of the CT scans already having high definition without much noise as shown by the estimated noise standard deviation being only 0.5%. Contrast Enhancement on the other hand has a negative impact on the model’s performance because of the nature of the algorithm to convert the slices into an organ window where the organs of the body are more prominent and the circulatory system becomes overshadowed which is opposite to what we want which is a lung window that enhances visibility of the blood vessels inside the lungs in our CT scan which further enhances visibility of our lung nodules.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Let's start by looking at why this project is so important.</a:t>
            </a:r>
            <a:endParaRPr lang="en-US"/>
          </a:p>
          <a:p>
            <a:endParaRPr lang="en-US"/>
          </a:p>
          <a:p>
            <a:r>
              <a:rPr lang="en-US"/>
              <a:t>Lung cancer is a big problem. It causes about 25% of all cancer-related deaths. This means that out of every four people who die from cancer, one of them died from lung cancer. It's a scary thought, but about 1 in 16 people will get lung cancer at some point in their lives.</a:t>
            </a:r>
            <a:endParaRPr lang="en-US"/>
          </a:p>
          <a:p>
            <a:endParaRPr lang="en-US"/>
          </a:p>
          <a:p>
            <a:r>
              <a:rPr lang="en-US"/>
              <a:t>Because of these numbers, we need to find better ways to spot and measure lung tumors. That's where our project comes in. We want to create a computer system that can automatically find and outline tumors in lung scans.</a:t>
            </a:r>
            <a:endParaRPr lang="en-US"/>
          </a:p>
          <a:p>
            <a:endParaRPr lang="en-US"/>
          </a:p>
          <a:p>
            <a:r>
              <a:rPr lang="en-US"/>
              <a:t>This system will have two big advantages:</a:t>
            </a:r>
            <a:endParaRPr lang="en-US"/>
          </a:p>
          <a:p>
            <a:r>
              <a:rPr lang="en-US"/>
              <a:t>1. It will help reduce missed tumors. Sometimes, even trained doctors can miss a tumor, especially if it's small. Our system will act like a second pair of eyes, catching things that might be missed.</a:t>
            </a:r>
            <a:endParaRPr lang="en-US"/>
          </a:p>
          <a:p>
            <a:r>
              <a:rPr lang="en-US"/>
              <a:t>2. It will automatically measure the size of tumors. This is really important because the size of a tumor helps doctors decide how serious it is and what kind of treatment to use.</a:t>
            </a:r>
            <a:endParaRPr lang="en-US"/>
          </a:p>
          <a:p>
            <a:endParaRPr lang="en-US"/>
          </a:p>
          <a:p>
            <a:r>
              <a:rPr lang="en-US"/>
              <a:t>The best part is that this system will make life easier for radiologists - the doctors who look at these scans. Instead of having to carefully outline each tumor by hand, they'll be able to use our system to do most of the work. Then, they'll just need to check and make any small corrections.</a:t>
            </a:r>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Now, you might be wondering why we're focusing so much on making this system energy efficient. There are a few really important reasons:</a:t>
            </a:r>
            <a:endParaRPr lang="en-US"/>
          </a:p>
          <a:p>
            <a:endParaRPr lang="en-US"/>
          </a:p>
          <a:p>
            <a:r>
              <a:rPr lang="en-US"/>
              <a:t>1. Hospitals need to be able to use this system for hours at a time without it breaking down or costing too much to run.</a:t>
            </a:r>
            <a:endParaRPr lang="en-US"/>
          </a:p>
          <a:p>
            <a:r>
              <a:rPr lang="en-US"/>
              <a:t>2. We don't want hospitals to need expensive, special computers to run our system. It should work on the computers they already have.</a:t>
            </a:r>
            <a:endParaRPr lang="en-US"/>
          </a:p>
          <a:p>
            <a:r>
              <a:rPr lang="en-US"/>
              <a:t>3. By using less power, we're not only saving the hospital money, but we're also being kinder to the environment.</a:t>
            </a:r>
            <a:endParaRPr lang="en-US"/>
          </a:p>
          <a:p>
            <a:endParaRPr lang="en-US"/>
          </a:p>
          <a:p>
            <a:r>
              <a:rPr lang="en-US"/>
              <a:t>This is different from many other systems that need powerful, energy-hungry graphics cards to run. Our system aims to do the job just as well, but using much less power.</a:t>
            </a:r>
            <a:endParaRPr lang="en-US"/>
          </a:p>
          <a:p>
            <a:endParaRPr lang="en-US"/>
          </a:p>
          <a:p>
            <a:r>
              <a:rPr lang="en-US"/>
              <a:t>The impact of this project could be huge:</a:t>
            </a:r>
            <a:endParaRPr lang="en-US"/>
          </a:p>
          <a:p>
            <a:r>
              <a:rPr lang="en-US"/>
              <a:t>- It will make the radiologists' job easier. Instead of spending hours carefully outlining tumors, they can focus on checking the computer's work and making any needed adjustments.</a:t>
            </a:r>
            <a:endParaRPr lang="en-US"/>
          </a:p>
          <a:p>
            <a:r>
              <a:rPr lang="en-US"/>
              <a:t>- This could lead to faster and more accurate diagnoses. The quicker a tumor is found and measured correctly, the sooner a patient can start getting the right treatment.</a:t>
            </a:r>
            <a:endParaRPr lang="en-US"/>
          </a:p>
          <a:p>
            <a:r>
              <a:rPr lang="en-US"/>
              <a:t>- In the long run, this could help improve cancer treatment and maybe even save lives.</a:t>
            </a:r>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Now, let's talk about how we're going to build this system.</a:t>
            </a:r>
            <a:endParaRPr lang="en-US"/>
          </a:p>
          <a:p>
            <a:endParaRPr lang="en-US"/>
          </a:p>
          <a:p>
            <a:r>
              <a:rPr lang="en-US"/>
              <a:t>To teach a computer to find tumors, we need to show it lots of examples. That's where our dataset comes in. We're using a special set of lung scans from something called the Medical Segmentation Decathlon challenge.</a:t>
            </a:r>
            <a:endParaRPr lang="en-US"/>
          </a:p>
          <a:p>
            <a:endParaRPr lang="en-US"/>
          </a:p>
          <a:p>
            <a:r>
              <a:rPr lang="en-US"/>
              <a:t>Here's what our dataset looks like:</a:t>
            </a:r>
            <a:endParaRPr lang="en-US"/>
          </a:p>
          <a:p>
            <a:r>
              <a:rPr lang="en-US"/>
              <a:t>- We have 96 3D scans of lungs. 64 of these will be used to train our system, and 32 will be used to test how well it works.</a:t>
            </a:r>
            <a:endParaRPr lang="en-US"/>
          </a:p>
          <a:p>
            <a:r>
              <a:rPr lang="en-US"/>
              <a:t>- Each scan is like a 3D picture of someone's chest. Imagine a cube made up of lots of 2D pictures stacked on top of each other.</a:t>
            </a:r>
            <a:endParaRPr lang="en-US"/>
          </a:p>
          <a:p>
            <a:r>
              <a:rPr lang="en-US"/>
              <a:t>- Each of these 3D pictures is pretty big - 512 pixels wide, 512 pixels tall, and 276 pixels deep.</a:t>
            </a:r>
            <a:endParaRPr lang="en-US"/>
          </a:p>
          <a:p>
            <a:r>
              <a:rPr lang="en-US"/>
              <a:t>- All of these scans come from a trusted source called The Cancer Imaging Archive.</a:t>
            </a:r>
            <a:endParaRPr lang="en-US"/>
          </a:p>
          <a:p>
            <a:endParaRPr lang="en-US"/>
          </a:p>
          <a:p>
            <a:r>
              <a:rPr lang="en-US"/>
              <a:t>Now, here's the tricky part: tumors are usually pretty small compared to the whole lung. So our system needs to be really good at finding small, important areas in these big 3D pictures. It's like trying to find a tiny island in a big ocean.</a:t>
            </a:r>
            <a:endParaRPr lang="en-US"/>
          </a:p>
          <a:p>
            <a:endParaRPr lang="en-US"/>
          </a:p>
          <a:p>
            <a:r>
              <a:rPr lang="en-US"/>
              <a:t>In total, we have 31,534 2D slices to work with. That's a lot of data for our system to learn from!</a:t>
            </a:r>
            <a:endParaRPr lang="en-US"/>
          </a:p>
          <a:p>
            <a:endParaRPr lang="en-US"/>
          </a:p>
          <a:p>
            <a:r>
              <a:rPr lang="en-US"/>
              <a:t>AFTER SHOWING DATA - SHARAN</a:t>
            </a:r>
            <a:endParaRPr lang="en-US"/>
          </a:p>
          <a:p>
            <a:endParaRPr lang="en-US"/>
          </a:p>
          <a:p>
            <a:r>
              <a:rPr lang="en-US"/>
              <a:t>## Conclusion </a:t>
            </a:r>
            <a:endParaRPr lang="en-US"/>
          </a:p>
          <a:p>
            <a:endParaRPr lang="en-US"/>
          </a:p>
          <a:p>
            <a:r>
              <a:rPr lang="en-US"/>
              <a:t>To wrap up, our Energy Efficient Lung Tumor Segmentation project is aiming to create a powerful tool in the fight against lung cancer. By combining advanced computer techniques with a focus on practical, efficient design, we hope to create a system that can make a real difference in hospitals around the world. Thank you for your attention, and I'm happy to answer any questions you might have.</a:t>
            </a:r>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biggest challenge of this dataset is the small tumor size in a CT scan. This causes a class imbalance of the tumor and the background class dominating in a single slice. Moreover,</a:t>
            </a:r>
            <a:endParaRPr lang="en-US"/>
          </a:p>
          <a:p>
            <a:r>
              <a:rPr lang="en-US"/>
              <a:t>along with this internal imbalance, there’s also an imbalance throughout the dataset where only 1947 slices contain a tumor whereas the remaining 15142 slices are empty, leading to a 1:8 ratio imbalance.</a:t>
            </a:r>
            <a:endParaRPr lang="en-US"/>
          </a:p>
          <a:p>
            <a:r>
              <a:rPr lang="en-US"/>
              <a:t>The solution to this problem is to use weighted oversampling. This allows us to sample slices containing a tumor 8 times more frequently compared to a non-tumorous slice which then helps the model to learn and identify these tumors.</a:t>
            </a:r>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Next, we will explain how our evaluation metrics have been calculated. Consider the left side segmentation mask to be the model’s prediction and the right side mask to be the true value. We overlap these 2 masks and now obtain the necessary values we need. True positive values are wherever the prediction and true values of the tumor overlap while True negatives is the overlap between the backgound. False positives occur when the model predicts the mask where the tumor actually isn’t present and False negatives occur when the model doesn’t predict the mask over the tumor area.</a:t>
            </a:r>
            <a:endParaRPr lang="en-US"/>
          </a:p>
          <a:p>
            <a:r>
              <a:rPr lang="en-US"/>
              <a:t>The sum of all the pixels under these specific labels are then used for the calculation of our model’s evaluation metrics.</a:t>
            </a:r>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metrics we have taken into consideration are Dice score, precision, recall and Intersection over union, otherwise called the Jaccard Index.</a:t>
            </a:r>
            <a:endParaRPr lang="en-US"/>
          </a:p>
          <a:p>
            <a:r>
              <a:rPr lang="en-US"/>
              <a:t>Precision refers to how often the true label is actually positive whenever the model makes a prediction as positive.</a:t>
            </a:r>
            <a:endParaRPr lang="en-US"/>
          </a:p>
          <a:p>
            <a:r>
              <a:rPr lang="en-US"/>
              <a:t>Recall shown how often the model is able to identify whether the label is positive or not given that the true label is positive.</a:t>
            </a:r>
            <a:endParaRPr lang="en-US"/>
          </a:p>
          <a:p>
            <a:r>
              <a:rPr lang="en-US"/>
              <a:t>We can observe from the formula that the Dice score is essentially the F1-score for segmentation and hence why it is popularly used to evaluate the model’s performance.</a:t>
            </a:r>
            <a:endParaRPr lang="en-US"/>
          </a:p>
          <a:p>
            <a:r>
              <a:rPr lang="en-US"/>
              <a:t>The Intersection over Union metric is similar to the Dice metric and is calculated as the ratio between the overlap of the positive instances between two sets, and their mutual combined values. Like the Dice metric, it is a common means of evaluating the performance of pixel segmentation models.</a:t>
            </a:r>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Here is some information regarding the models we have taken into consideration. Total parameters indicate the number of parameters in the model, the GMAC tells us how many matrix multiplication and addition operations are being performed in 1 forward pass and is also the measure for how energy efficient the model is. The estimated total size is the sum of Input size, Forward/Backward pass size and the Parameters size which indicates the minimum amount of memory required to load and run inference on the model. We can observe that although SegNet has more parameters, it is 37% more energy efficient due to</a:t>
            </a:r>
            <a:endParaRPr lang="en-US"/>
          </a:p>
          <a:p>
            <a:r>
              <a:rPr lang="en-US"/>
              <a:t>having a smaller number of operations but requires 38% more memory for inference while ENet is Efficient in all aspects</a:t>
            </a:r>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endParaRPr lang="cs-CZ" smtClean="0"/>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Now comes the fun part we’ve been waiting for. Making a model energy efficient is well and good until it doesn’t perform well. Given here is the final metrics of our models. To our left are metrics calculated over the complete dataset and to our right are the validation metrics. We can see that UNet is having the highest metrics most of the time for testing on the whole dataset but if we look at our validation metrics, SegNet beats UNet by a small margin. ENet doesn’t perform to the level of UNet and SegNet but what more can we ask from a model having only 350k parameters :). Getting dice score of 0.89 and validation score of 0.69 is considered as a win.</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endParaRPr lang="cs-CZ"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mtClean="0"/>
              <a:t>Click to edit Master title style</a:t>
            </a:r>
            <a:endParaRPr lang="en-US"/>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2"/>
          </p:nvPr>
        </p:nvSpPr>
        <p:spPr/>
        <p:txBody>
          <a:bodyPr/>
          <a:lstStyle/>
          <a:p>
            <a:fld id="{1BB81D53-2039-4C3A-8BBA-51062FB8C123}" type="datetimeFigureOut">
              <a:rPr lang="en-US" smtClean="0"/>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p:txBody>
          <a:bodyPr/>
          <a:lstStyle/>
          <a:p>
            <a:fld id="{D6B9D22E-C107-4BD7-A960-668C8C2F7738}" type="datetimeFigureOut">
              <a:rPr lang="en-US" smtClean="0"/>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p:txBody>
          <a:bodyPr/>
          <a:lstStyle/>
          <a:p>
            <a:fld id="{50F1F2A9-606A-474F-A0D0-52C6A21A7FD8}" type="datetimeFigureOut">
              <a:rPr lang="en-US" smtClean="0"/>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p:txBody>
          <a:bodyPr/>
          <a:lstStyle/>
          <a:p>
            <a:fld id="{7428BD0E-47BB-413F-B0DF-D06A8864451D}" type="datetimeFigureOut">
              <a:rPr lang="en-US" smtClean="0"/>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smtClean="0"/>
              <a:t>Click to edit Master text styles</a:t>
            </a:r>
            <a:endParaRPr lang="en-US" smtClean="0"/>
          </a:p>
        </p:txBody>
      </p:sp>
      <p:sp>
        <p:nvSpPr>
          <p:cNvPr id="4" name="Date Placeholder 3"/>
          <p:cNvSpPr>
            <a:spLocks noGrp="1"/>
          </p:cNvSpPr>
          <p:nvPr>
            <p:ph type="dt" sz="half" idx="2"/>
          </p:nvPr>
        </p:nvSpPr>
        <p:spPr/>
        <p:txBody>
          <a:bodyPr/>
          <a:lstStyle/>
          <a:p>
            <a:fld id="{F4D76DF4-7C2E-4A28-8BF5-5371B8D196D5}" type="datetimeFigureOut">
              <a:rPr lang="en-US" smtClean="0"/>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3"/>
          </p:nvPr>
        </p:nvSpPr>
        <p:spPr/>
        <p:txBody>
          <a:bodyPr/>
          <a:lstStyle/>
          <a:p>
            <a:fld id="{E3249E57-7A22-4FE4-9704-C188F2C0DB54}" type="datetimeFigureOut">
              <a:rPr lang="en-US" smtClean="0"/>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smtClean="0"/>
              <a:t>Click to edit Master text styles</a:t>
            </a:r>
            <a:endParaRPr lang="en-US" smtClean="0"/>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smtClean="0"/>
              <a:t>Click to edit Master text styles</a:t>
            </a:r>
            <a:endParaRPr lang="en-US" smtClean="0"/>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5"/>
          </p:nvPr>
        </p:nvSpPr>
        <p:spPr/>
        <p:txBody>
          <a:bodyPr/>
          <a:lstStyle/>
          <a:p>
            <a:fld id="{783859EF-D2D2-44F6-A5D4-304FA0993898}" type="datetimeFigureOut">
              <a:rPr lang="en-US" smtClean="0"/>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
          </p:nvPr>
        </p:nvSpPr>
        <p:spPr/>
        <p:txBody>
          <a:bodyPr/>
          <a:lstStyle/>
          <a:p>
            <a:fld id="{EAFE7D6B-D84B-45E8-9068-402B312F239F}" type="datetimeFigureOut">
              <a:rPr lang="en-US" smtClean="0"/>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1C32863D-B6C3-42B7-A774-AA60D79E8F5B}" type="datetimeFigureOut">
              <a:rPr lang="en-US" smtClean="0"/>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smtClean="0"/>
              <a:t>Click to edit Master text styles</a:t>
            </a:r>
            <a:endParaRPr lang="en-US" smtClean="0"/>
          </a:p>
        </p:txBody>
      </p:sp>
      <p:sp>
        <p:nvSpPr>
          <p:cNvPr id="5" name="Date Placeholder 4"/>
          <p:cNvSpPr>
            <a:spLocks noGrp="1"/>
          </p:cNvSpPr>
          <p:nvPr>
            <p:ph type="dt" sz="half" idx="3"/>
          </p:nvPr>
        </p:nvSpPr>
        <p:spPr/>
        <p:txBody>
          <a:bodyPr/>
          <a:lstStyle/>
          <a:p>
            <a:fld id="{0275C81E-16F1-4F1A-8367-2395126A4ECF}" type="datetimeFigureOut">
              <a:rPr lang="en-US" smtClean="0"/>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smtClean="0"/>
              <a:t>Click to edit Master text styles</a:t>
            </a:r>
            <a:endParaRPr lang="en-US" smtClean="0"/>
          </a:p>
        </p:txBody>
      </p:sp>
      <p:sp>
        <p:nvSpPr>
          <p:cNvPr id="5" name="Date Placeholder 4"/>
          <p:cNvSpPr>
            <a:spLocks noGrp="1"/>
          </p:cNvSpPr>
          <p:nvPr>
            <p:ph type="dt" sz="half" idx="3"/>
          </p:nvPr>
        </p:nvSpPr>
        <p:spPr/>
        <p:txBody>
          <a:bodyPr/>
          <a:lstStyle/>
          <a:p>
            <a:fld id="{D42C9862-00A6-435A-8480-D7F532F44897}" type="datetimeFigureOut">
              <a:rPr lang="en-US" smtClean="0"/>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2" Type="http://schemas.openxmlformats.org/officeDocument/2006/relationships/theme" Target="../theme/theme3.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8.xml"/><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9.xml"/><Relationship Id="rId2" Type="http://schemas.openxmlformats.org/officeDocument/2006/relationships/image" Target="../media/image11.png"/><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image" Target="../media/image13.sv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8.xml"/><Relationship Id="rId2" Type="http://schemas.openxmlformats.org/officeDocument/2006/relationships/image" Target="../media/image6.svg"/><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8.xml"/><Relationship Id="rId1" Type="http://schemas.openxmlformats.org/officeDocument/2006/relationships/hyperlink" Target="http://medicaldecathlon.com" TargetMode="External"/></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29.xml"/><Relationship Id="rId4" Type="http://schemas.openxmlformats.org/officeDocument/2006/relationships/image" Target="../media/image8.png"/><Relationship Id="rId3" Type="http://schemas.openxmlformats.org/officeDocument/2006/relationships/image" Target="../media/image7.jpeg"/><Relationship Id="rId2" Type="http://schemas.microsoft.com/office/2007/relationships/media" Target="../media/media1.mp4"/><Relationship Id="rId1" Type="http://schemas.openxmlformats.org/officeDocument/2006/relationships/video" Target="../media/media1.mp4"/></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9.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F95E4"/>
        </a:solidFill>
        <a:effectLst/>
      </p:bgPr>
    </p:bg>
    <p:spTree>
      <p:nvGrpSpPr>
        <p:cNvPr id="1" name=""/>
        <p:cNvGrpSpPr/>
        <p:nvPr/>
      </p:nvGrpSpPr>
      <p:grpSpPr>
        <a:xfrm>
          <a:off x="0" y="0"/>
          <a:ext cx="0" cy="0"/>
          <a:chOff x="0" y="0"/>
          <a:chExt cx="0" cy="0"/>
        </a:xfrm>
      </p:grpSpPr>
      <p:grpSp>
        <p:nvGrpSpPr>
          <p:cNvPr id="2" name="Group 2"/>
          <p:cNvGrpSpPr/>
          <p:nvPr/>
        </p:nvGrpSpPr>
        <p:grpSpPr>
          <a:xfrm>
            <a:off x="1121388" y="1143982"/>
            <a:ext cx="16045224" cy="7999037"/>
            <a:chOff x="0" y="0"/>
            <a:chExt cx="4225903" cy="2106742"/>
          </a:xfrm>
        </p:grpSpPr>
        <p:sp>
          <p:nvSpPr>
            <p:cNvPr id="3" name="Freeform 3"/>
            <p:cNvSpPr/>
            <p:nvPr/>
          </p:nvSpPr>
          <p:spPr>
            <a:xfrm>
              <a:off x="0" y="0"/>
              <a:ext cx="4225903" cy="2106742"/>
            </a:xfrm>
            <a:custGeom>
              <a:avLst/>
              <a:gdLst/>
              <a:ahLst/>
              <a:cxnLst/>
              <a:rect l="l" t="t" r="r" b="b"/>
              <a:pathLst>
                <a:path w="4225903" h="2106742">
                  <a:moveTo>
                    <a:pt x="0" y="0"/>
                  </a:moveTo>
                  <a:lnTo>
                    <a:pt x="4225903" y="0"/>
                  </a:lnTo>
                  <a:lnTo>
                    <a:pt x="4225903" y="2106742"/>
                  </a:lnTo>
                  <a:lnTo>
                    <a:pt x="0" y="2106742"/>
                  </a:lnTo>
                  <a:close/>
                </a:path>
              </a:pathLst>
            </a:custGeom>
            <a:solidFill>
              <a:srgbClr val="000000">
                <a:alpha val="0"/>
              </a:srgbClr>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4" name="TextBox 4"/>
            <p:cNvSpPr txBox="1"/>
            <p:nvPr/>
          </p:nvSpPr>
          <p:spPr>
            <a:xfrm>
              <a:off x="0" y="-47625"/>
              <a:ext cx="4225903" cy="2154367"/>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5" name="Group 5"/>
          <p:cNvGrpSpPr/>
          <p:nvPr/>
        </p:nvGrpSpPr>
        <p:grpSpPr>
          <a:xfrm>
            <a:off x="2774092" y="3018846"/>
            <a:ext cx="13082546" cy="4554108"/>
            <a:chOff x="0" y="0"/>
            <a:chExt cx="3445609" cy="1199436"/>
          </a:xfrm>
        </p:grpSpPr>
        <p:sp>
          <p:nvSpPr>
            <p:cNvPr id="6" name="Freeform 6"/>
            <p:cNvSpPr/>
            <p:nvPr/>
          </p:nvSpPr>
          <p:spPr>
            <a:xfrm>
              <a:off x="0" y="0"/>
              <a:ext cx="3445609" cy="1199436"/>
            </a:xfrm>
            <a:custGeom>
              <a:avLst/>
              <a:gdLst/>
              <a:ahLst/>
              <a:cxnLst/>
              <a:rect l="l" t="t" r="r" b="b"/>
              <a:pathLst>
                <a:path w="3445609" h="1199436">
                  <a:moveTo>
                    <a:pt x="0" y="0"/>
                  </a:moveTo>
                  <a:lnTo>
                    <a:pt x="3445609" y="0"/>
                  </a:lnTo>
                  <a:lnTo>
                    <a:pt x="3445609" y="1199436"/>
                  </a:lnTo>
                  <a:lnTo>
                    <a:pt x="0" y="1199436"/>
                  </a:lnTo>
                  <a:close/>
                </a:path>
              </a:pathLst>
            </a:custGeom>
            <a:solidFill>
              <a:srgbClr val="000000"/>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7" name="TextBox 7"/>
            <p:cNvSpPr txBox="1"/>
            <p:nvPr/>
          </p:nvSpPr>
          <p:spPr>
            <a:xfrm>
              <a:off x="0" y="-47625"/>
              <a:ext cx="3445609" cy="1247061"/>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8" name="Group 8"/>
          <p:cNvGrpSpPr/>
          <p:nvPr/>
        </p:nvGrpSpPr>
        <p:grpSpPr>
          <a:xfrm>
            <a:off x="2621692" y="2866446"/>
            <a:ext cx="13082546" cy="4554108"/>
            <a:chOff x="0" y="0"/>
            <a:chExt cx="3445609" cy="1199436"/>
          </a:xfrm>
        </p:grpSpPr>
        <p:sp>
          <p:nvSpPr>
            <p:cNvPr id="9" name="Freeform 9"/>
            <p:cNvSpPr/>
            <p:nvPr/>
          </p:nvSpPr>
          <p:spPr>
            <a:xfrm>
              <a:off x="0" y="0"/>
              <a:ext cx="3445609" cy="1199436"/>
            </a:xfrm>
            <a:custGeom>
              <a:avLst/>
              <a:gdLst/>
              <a:ahLst/>
              <a:cxnLst/>
              <a:rect l="l" t="t" r="r" b="b"/>
              <a:pathLst>
                <a:path w="3445609" h="1199436">
                  <a:moveTo>
                    <a:pt x="0" y="0"/>
                  </a:moveTo>
                  <a:lnTo>
                    <a:pt x="3445609" y="0"/>
                  </a:lnTo>
                  <a:lnTo>
                    <a:pt x="3445609" y="1199436"/>
                  </a:lnTo>
                  <a:lnTo>
                    <a:pt x="0" y="1199436"/>
                  </a:lnTo>
                  <a:close/>
                </a:path>
              </a:pathLst>
            </a:custGeom>
            <a:solidFill>
              <a:srgbClr val="C8B3EE"/>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0" name="TextBox 10"/>
            <p:cNvSpPr txBox="1"/>
            <p:nvPr/>
          </p:nvSpPr>
          <p:spPr>
            <a:xfrm>
              <a:off x="0" y="-47625"/>
              <a:ext cx="3445609" cy="1247061"/>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sp>
        <p:nvSpPr>
          <p:cNvPr id="11" name="Freeform 11"/>
          <p:cNvSpPr/>
          <p:nvPr/>
        </p:nvSpPr>
        <p:spPr>
          <a:xfrm rot="-378682">
            <a:off x="218294" y="237972"/>
            <a:ext cx="4097675" cy="4197363"/>
          </a:xfrm>
          <a:custGeom>
            <a:avLst/>
            <a:gdLst/>
            <a:ahLst/>
            <a:cxnLst/>
            <a:rect l="l" t="t" r="r" b="b"/>
            <a:pathLst>
              <a:path w="4097675" h="4197363">
                <a:moveTo>
                  <a:pt x="0" y="0"/>
                </a:moveTo>
                <a:lnTo>
                  <a:pt x="4097675" y="0"/>
                </a:lnTo>
                <a:lnTo>
                  <a:pt x="4097675" y="4197363"/>
                </a:lnTo>
                <a:lnTo>
                  <a:pt x="0" y="4197363"/>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2" name="Freeform 12"/>
          <p:cNvSpPr/>
          <p:nvPr/>
        </p:nvSpPr>
        <p:spPr>
          <a:xfrm>
            <a:off x="14021609" y="1917770"/>
            <a:ext cx="4275915" cy="8369230"/>
          </a:xfrm>
          <a:custGeom>
            <a:avLst/>
            <a:gdLst/>
            <a:ahLst/>
            <a:cxnLst/>
            <a:rect l="l" t="t" r="r" b="b"/>
            <a:pathLst>
              <a:path w="4275915" h="8369229">
                <a:moveTo>
                  <a:pt x="0" y="0"/>
                </a:moveTo>
                <a:lnTo>
                  <a:pt x="4275915" y="0"/>
                </a:lnTo>
                <a:lnTo>
                  <a:pt x="4275915" y="8369230"/>
                </a:lnTo>
                <a:lnTo>
                  <a:pt x="0" y="836923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3" name="TextBox 13"/>
          <p:cNvSpPr txBox="1"/>
          <p:nvPr/>
        </p:nvSpPr>
        <p:spPr>
          <a:xfrm>
            <a:off x="3494044" y="3384550"/>
            <a:ext cx="11337841" cy="358457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9350"/>
              </a:lnSpc>
            </a:pPr>
            <a:r>
              <a:rPr lang="en-US" sz="8500">
                <a:solidFill>
                  <a:srgbClr val="000000"/>
                </a:solidFill>
                <a:latin typeface="Lilita One" panose="02000000000000000000"/>
                <a:ea typeface="Lilita One" panose="02000000000000000000"/>
                <a:cs typeface="Lilita One" panose="02000000000000000000"/>
                <a:sym typeface="Lilita One" panose="02000000000000000000"/>
              </a:rPr>
              <a:t>ENERGY EFFICIENT LUNG TUMOR SEGMENTATION </a:t>
            </a:r>
            <a:endParaRPr lang="en-US" sz="8500">
              <a:solidFill>
                <a:srgbClr val="000000"/>
              </a:solidFill>
              <a:latin typeface="Lilita One" panose="02000000000000000000"/>
              <a:ea typeface="Lilita One" panose="02000000000000000000"/>
              <a:cs typeface="Lilita One" panose="02000000000000000000"/>
              <a:sym typeface="Lilita One" panose="02000000000000000000"/>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F95E4"/>
        </a:solidFill>
        <a:effectLst/>
      </p:bgPr>
    </p:bg>
    <p:spTree>
      <p:nvGrpSpPr>
        <p:cNvPr id="1" name=""/>
        <p:cNvGrpSpPr/>
        <p:nvPr/>
      </p:nvGrpSpPr>
      <p:grpSpPr>
        <a:xfrm>
          <a:off x="0" y="0"/>
          <a:ext cx="0" cy="0"/>
          <a:chOff x="0" y="0"/>
          <a:chExt cx="0" cy="0"/>
        </a:xfrm>
      </p:grpSpPr>
      <p:sp>
        <p:nvSpPr>
          <p:cNvPr id="2" name="Freeform 2"/>
          <p:cNvSpPr/>
          <p:nvPr/>
        </p:nvSpPr>
        <p:spPr>
          <a:xfrm>
            <a:off x="1028700" y="2928996"/>
            <a:ext cx="8375461" cy="6329304"/>
          </a:xfrm>
          <a:custGeom>
            <a:avLst/>
            <a:gdLst/>
            <a:ahLst/>
            <a:cxnLst/>
            <a:rect l="l" t="t" r="r" b="b"/>
            <a:pathLst>
              <a:path w="8375461" h="6329304">
                <a:moveTo>
                  <a:pt x="0" y="0"/>
                </a:moveTo>
                <a:lnTo>
                  <a:pt x="8375461" y="0"/>
                </a:lnTo>
                <a:lnTo>
                  <a:pt x="8375461" y="6329304"/>
                </a:lnTo>
                <a:lnTo>
                  <a:pt x="0" y="6329304"/>
                </a:lnTo>
                <a:lnTo>
                  <a:pt x="0" y="0"/>
                </a:lnTo>
                <a:close/>
              </a:path>
            </a:pathLst>
          </a:custGeom>
          <a:blipFill>
            <a:blip r:embed="rId1"/>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3" name="Freeform 3"/>
          <p:cNvSpPr/>
          <p:nvPr/>
        </p:nvSpPr>
        <p:spPr>
          <a:xfrm>
            <a:off x="10551410" y="2928996"/>
            <a:ext cx="6511007" cy="6329304"/>
          </a:xfrm>
          <a:custGeom>
            <a:avLst/>
            <a:gdLst/>
            <a:ahLst/>
            <a:cxnLst/>
            <a:rect l="l" t="t" r="r" b="b"/>
            <a:pathLst>
              <a:path w="6511007" h="6329304">
                <a:moveTo>
                  <a:pt x="0" y="0"/>
                </a:moveTo>
                <a:lnTo>
                  <a:pt x="6511007" y="0"/>
                </a:lnTo>
                <a:lnTo>
                  <a:pt x="6511007" y="6329304"/>
                </a:lnTo>
                <a:lnTo>
                  <a:pt x="0" y="6329304"/>
                </a:lnTo>
                <a:lnTo>
                  <a:pt x="0" y="0"/>
                </a:lnTo>
                <a:close/>
              </a:path>
            </a:pathLst>
          </a:custGeom>
          <a:blipFill>
            <a:blip r:embed="rId2"/>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4" name="TextBox 4"/>
          <p:cNvSpPr txBox="1"/>
          <p:nvPr/>
        </p:nvSpPr>
        <p:spPr>
          <a:xfrm>
            <a:off x="3293451" y="400050"/>
            <a:ext cx="11701099" cy="15430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2000"/>
              </a:lnSpc>
            </a:pPr>
            <a:r>
              <a:rPr lang="en-US" sz="6000" u="sng">
                <a:solidFill>
                  <a:srgbClr val="000000"/>
                </a:solidFill>
                <a:latin typeface="Rustic Printed"/>
                <a:ea typeface="Rustic Printed"/>
                <a:cs typeface="Rustic Printed"/>
                <a:sym typeface="Rustic Printed"/>
              </a:rPr>
              <a:t>Effect of Pre-processing Techniques</a:t>
            </a:r>
            <a:endParaRPr lang="en-US" sz="6000" u="sng">
              <a:solidFill>
                <a:srgbClr val="000000"/>
              </a:solidFill>
              <a:latin typeface="Rustic Printed"/>
              <a:ea typeface="Rustic Printed"/>
              <a:cs typeface="Rustic Printed"/>
              <a:sym typeface="Rustic Printed"/>
            </a:endParaRPr>
          </a:p>
        </p:txBody>
      </p:sp>
      <p:sp>
        <p:nvSpPr>
          <p:cNvPr id="5" name="TextBox 5"/>
          <p:cNvSpPr txBox="1"/>
          <p:nvPr/>
        </p:nvSpPr>
        <p:spPr>
          <a:xfrm>
            <a:off x="1028700" y="8943975"/>
            <a:ext cx="8375461" cy="77152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6000"/>
              </a:lnSpc>
            </a:pPr>
            <a:r>
              <a:rPr lang="en-US" sz="3000">
                <a:solidFill>
                  <a:srgbClr val="000000"/>
                </a:solidFill>
                <a:latin typeface="Rustic Printed"/>
                <a:ea typeface="Rustic Printed"/>
                <a:cs typeface="Rustic Printed"/>
                <a:sym typeface="Rustic Printed"/>
              </a:rPr>
              <a:t>Denoising (noise std = 0.0051)</a:t>
            </a:r>
            <a:endParaRPr lang="en-US" sz="3000">
              <a:solidFill>
                <a:srgbClr val="000000"/>
              </a:solidFill>
              <a:latin typeface="Rustic Printed"/>
              <a:ea typeface="Rustic Printed"/>
              <a:cs typeface="Rustic Printed"/>
              <a:sym typeface="Rustic Printed"/>
            </a:endParaRPr>
          </a:p>
        </p:txBody>
      </p:sp>
      <p:sp>
        <p:nvSpPr>
          <p:cNvPr id="6" name="TextBox 6"/>
          <p:cNvSpPr txBox="1"/>
          <p:nvPr/>
        </p:nvSpPr>
        <p:spPr>
          <a:xfrm>
            <a:off x="10551410" y="8943975"/>
            <a:ext cx="6511007" cy="77152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6000"/>
              </a:lnSpc>
            </a:pPr>
            <a:r>
              <a:rPr lang="en-US" sz="3000">
                <a:solidFill>
                  <a:srgbClr val="000000"/>
                </a:solidFill>
                <a:latin typeface="Rustic Printed"/>
                <a:ea typeface="Rustic Printed"/>
                <a:cs typeface="Rustic Printed"/>
                <a:sym typeface="Rustic Printed"/>
              </a:rPr>
              <a:t>Contrast Enhancement</a:t>
            </a:r>
            <a:endParaRPr lang="en-US" sz="3000">
              <a:solidFill>
                <a:srgbClr val="000000"/>
              </a:solidFill>
              <a:latin typeface="Rustic Printed"/>
              <a:ea typeface="Rustic Printed"/>
              <a:cs typeface="Rustic Printed"/>
              <a:sym typeface="Rustic Printed"/>
            </a:endParaRP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7F95E4"/>
        </a:solidFill>
        <a:effectLst/>
      </p:bgPr>
    </p:bg>
    <p:spTree>
      <p:nvGrpSpPr>
        <p:cNvPr id="1" name=""/>
        <p:cNvGrpSpPr/>
        <p:nvPr/>
      </p:nvGrpSpPr>
      <p:grpSpPr>
        <a:xfrm>
          <a:off x="0" y="0"/>
          <a:ext cx="0" cy="0"/>
          <a:chOff x="0" y="0"/>
          <a:chExt cx="0" cy="0"/>
        </a:xfrm>
      </p:grpSpPr>
      <p:sp>
        <p:nvSpPr>
          <p:cNvPr id="2" name="Freeform 2"/>
          <p:cNvSpPr/>
          <p:nvPr/>
        </p:nvSpPr>
        <p:spPr>
          <a:xfrm>
            <a:off x="5486400" y="1028700"/>
            <a:ext cx="7315200" cy="2872879"/>
          </a:xfrm>
          <a:custGeom>
            <a:avLst/>
            <a:gdLst/>
            <a:ahLst/>
            <a:cxnLst/>
            <a:rect l="l" t="t" r="r" b="b"/>
            <a:pathLst>
              <a:path w="7315200" h="2872879">
                <a:moveTo>
                  <a:pt x="0" y="0"/>
                </a:moveTo>
                <a:lnTo>
                  <a:pt x="7315200" y="0"/>
                </a:lnTo>
                <a:lnTo>
                  <a:pt x="7315200" y="2872879"/>
                </a:lnTo>
                <a:lnTo>
                  <a:pt x="0" y="2872879"/>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3" name="TextBox 3"/>
          <p:cNvSpPr txBox="1"/>
          <p:nvPr/>
        </p:nvSpPr>
        <p:spPr>
          <a:xfrm>
            <a:off x="6539707" y="4724400"/>
            <a:ext cx="5208586" cy="405130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21bds002 : Aayushi Padia</a:t>
            </a:r>
            <a:endParaRPr lang="en-US" sz="4000">
              <a:solidFill>
                <a:srgbClr val="000000"/>
              </a:solidFill>
              <a:latin typeface="Rustic Printed"/>
              <a:ea typeface="Rustic Printed"/>
              <a:cs typeface="Rustic Printed"/>
              <a:sym typeface="Rustic Printed"/>
            </a:endParaRPr>
          </a:p>
          <a:p>
            <a:pPr algn="ctr">
              <a:lnSpc>
                <a:spcPts val="8000"/>
              </a:lnSpc>
            </a:pPr>
            <a:r>
              <a:rPr lang="en-US" sz="4000">
                <a:solidFill>
                  <a:srgbClr val="000000"/>
                </a:solidFill>
                <a:latin typeface="Rustic Printed"/>
                <a:ea typeface="Rustic Printed"/>
                <a:cs typeface="Rustic Printed"/>
                <a:sym typeface="Rustic Printed"/>
              </a:rPr>
              <a:t>21bds006 : Aryan T N</a:t>
            </a:r>
            <a:endParaRPr lang="en-US" sz="4000">
              <a:solidFill>
                <a:srgbClr val="000000"/>
              </a:solidFill>
              <a:latin typeface="Rustic Printed"/>
              <a:ea typeface="Rustic Printed"/>
              <a:cs typeface="Rustic Printed"/>
              <a:sym typeface="Rustic Printed"/>
            </a:endParaRPr>
          </a:p>
          <a:p>
            <a:pPr algn="ctr">
              <a:lnSpc>
                <a:spcPts val="8000"/>
              </a:lnSpc>
            </a:pPr>
            <a:r>
              <a:rPr lang="en-US" sz="4000">
                <a:solidFill>
                  <a:srgbClr val="000000"/>
                </a:solidFill>
                <a:latin typeface="Rustic Printed"/>
                <a:ea typeface="Rustic Printed"/>
                <a:cs typeface="Rustic Printed"/>
                <a:sym typeface="Rustic Printed"/>
              </a:rPr>
              <a:t>21bds029 : Abhiram K</a:t>
            </a:r>
            <a:endParaRPr lang="en-US" sz="4000">
              <a:solidFill>
                <a:srgbClr val="000000"/>
              </a:solidFill>
              <a:latin typeface="Rustic Printed"/>
              <a:ea typeface="Rustic Printed"/>
              <a:cs typeface="Rustic Printed"/>
              <a:sym typeface="Rustic Printed"/>
            </a:endParaRPr>
          </a:p>
          <a:p>
            <a:pPr algn="ctr">
              <a:lnSpc>
                <a:spcPts val="8000"/>
              </a:lnSpc>
            </a:pPr>
            <a:r>
              <a:rPr lang="en-US" sz="4000">
                <a:solidFill>
                  <a:srgbClr val="000000"/>
                </a:solidFill>
                <a:latin typeface="Rustic Printed"/>
                <a:ea typeface="Rustic Printed"/>
                <a:cs typeface="Rustic Printed"/>
                <a:sym typeface="Rustic Printed"/>
              </a:rPr>
              <a:t>21bds061 : Sharan T</a:t>
            </a:r>
            <a:endParaRPr lang="en-US" sz="4000">
              <a:solidFill>
                <a:srgbClr val="000000"/>
              </a:solidFill>
              <a:latin typeface="Rustic Printed"/>
              <a:ea typeface="Rustic Printed"/>
              <a:cs typeface="Rustic Printed"/>
              <a:sym typeface="Rustic Printed"/>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F95E4"/>
        </a:solidFill>
        <a:effectLst/>
      </p:bgPr>
    </p:bg>
    <p:spTree>
      <p:nvGrpSpPr>
        <p:cNvPr id="1" name=""/>
        <p:cNvGrpSpPr/>
        <p:nvPr/>
      </p:nvGrpSpPr>
      <p:grpSpPr>
        <a:xfrm>
          <a:off x="0" y="0"/>
          <a:ext cx="0" cy="0"/>
          <a:chOff x="0" y="0"/>
          <a:chExt cx="0" cy="0"/>
        </a:xfrm>
      </p:grpSpPr>
      <p:grpSp>
        <p:nvGrpSpPr>
          <p:cNvPr id="2" name="Group 2"/>
          <p:cNvGrpSpPr/>
          <p:nvPr/>
        </p:nvGrpSpPr>
        <p:grpSpPr>
          <a:xfrm>
            <a:off x="8094226" y="1064936"/>
            <a:ext cx="9538352" cy="2674376"/>
            <a:chOff x="0" y="0"/>
            <a:chExt cx="2512159" cy="704362"/>
          </a:xfrm>
        </p:grpSpPr>
        <p:sp>
          <p:nvSpPr>
            <p:cNvPr id="3" name="Freeform 3"/>
            <p:cNvSpPr/>
            <p:nvPr/>
          </p:nvSpPr>
          <p:spPr>
            <a:xfrm>
              <a:off x="0" y="0"/>
              <a:ext cx="2512158" cy="704362"/>
            </a:xfrm>
            <a:custGeom>
              <a:avLst/>
              <a:gdLst/>
              <a:ahLst/>
              <a:cxnLst/>
              <a:rect l="l" t="t" r="r" b="b"/>
              <a:pathLst>
                <a:path w="2512158" h="704362">
                  <a:moveTo>
                    <a:pt x="0" y="0"/>
                  </a:moveTo>
                  <a:lnTo>
                    <a:pt x="2512158" y="0"/>
                  </a:lnTo>
                  <a:lnTo>
                    <a:pt x="2512158" y="704362"/>
                  </a:lnTo>
                  <a:lnTo>
                    <a:pt x="0" y="704362"/>
                  </a:lnTo>
                  <a:close/>
                </a:path>
              </a:pathLst>
            </a:custGeom>
            <a:solidFill>
              <a:srgbClr val="E2D1FF"/>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4" name="TextBox 4"/>
            <p:cNvSpPr txBox="1"/>
            <p:nvPr/>
          </p:nvSpPr>
          <p:spPr>
            <a:xfrm>
              <a:off x="0" y="-47625"/>
              <a:ext cx="2512159" cy="751987"/>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5" name="Group 5"/>
          <p:cNvGrpSpPr/>
          <p:nvPr/>
        </p:nvGrpSpPr>
        <p:grpSpPr>
          <a:xfrm>
            <a:off x="6969300" y="2072751"/>
            <a:ext cx="771999" cy="771999"/>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grpSp>
      <p:grpSp>
        <p:nvGrpSpPr>
          <p:cNvPr id="7" name="Group 7"/>
          <p:cNvGrpSpPr/>
          <p:nvPr/>
        </p:nvGrpSpPr>
        <p:grpSpPr>
          <a:xfrm>
            <a:off x="6969300" y="4757501"/>
            <a:ext cx="771999" cy="771999"/>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grpSp>
      <p:grpSp>
        <p:nvGrpSpPr>
          <p:cNvPr id="9" name="Group 9"/>
          <p:cNvGrpSpPr/>
          <p:nvPr/>
        </p:nvGrpSpPr>
        <p:grpSpPr>
          <a:xfrm>
            <a:off x="870471" y="1178188"/>
            <a:ext cx="5632103" cy="2713523"/>
            <a:chOff x="0" y="0"/>
            <a:chExt cx="1483352" cy="714673"/>
          </a:xfrm>
        </p:grpSpPr>
        <p:sp>
          <p:nvSpPr>
            <p:cNvPr id="10" name="Freeform 10"/>
            <p:cNvSpPr/>
            <p:nvPr/>
          </p:nvSpPr>
          <p:spPr>
            <a:xfrm>
              <a:off x="0" y="0"/>
              <a:ext cx="1483352" cy="714673"/>
            </a:xfrm>
            <a:custGeom>
              <a:avLst/>
              <a:gdLst/>
              <a:ahLst/>
              <a:cxnLst/>
              <a:rect l="l" t="t" r="r" b="b"/>
              <a:pathLst>
                <a:path w="1483352" h="714673">
                  <a:moveTo>
                    <a:pt x="0" y="0"/>
                  </a:moveTo>
                  <a:lnTo>
                    <a:pt x="1483352" y="0"/>
                  </a:lnTo>
                  <a:lnTo>
                    <a:pt x="1483352" y="714673"/>
                  </a:lnTo>
                  <a:lnTo>
                    <a:pt x="0" y="714673"/>
                  </a:lnTo>
                  <a:close/>
                </a:path>
              </a:pathLst>
            </a:custGeom>
            <a:solidFill>
              <a:srgbClr val="000000"/>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1" name="TextBox 11"/>
            <p:cNvSpPr txBox="1"/>
            <p:nvPr/>
          </p:nvSpPr>
          <p:spPr>
            <a:xfrm>
              <a:off x="0" y="-47625"/>
              <a:ext cx="1483352" cy="762298"/>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12" name="Group 12"/>
          <p:cNvGrpSpPr/>
          <p:nvPr/>
        </p:nvGrpSpPr>
        <p:grpSpPr>
          <a:xfrm>
            <a:off x="718071" y="1025788"/>
            <a:ext cx="5632103" cy="2713523"/>
            <a:chOff x="0" y="0"/>
            <a:chExt cx="1483352" cy="714673"/>
          </a:xfrm>
        </p:grpSpPr>
        <p:sp>
          <p:nvSpPr>
            <p:cNvPr id="13" name="Freeform 13"/>
            <p:cNvSpPr/>
            <p:nvPr/>
          </p:nvSpPr>
          <p:spPr>
            <a:xfrm>
              <a:off x="0" y="0"/>
              <a:ext cx="1483352" cy="714673"/>
            </a:xfrm>
            <a:custGeom>
              <a:avLst/>
              <a:gdLst/>
              <a:ahLst/>
              <a:cxnLst/>
              <a:rect l="l" t="t" r="r" b="b"/>
              <a:pathLst>
                <a:path w="1483352" h="714673">
                  <a:moveTo>
                    <a:pt x="0" y="0"/>
                  </a:moveTo>
                  <a:lnTo>
                    <a:pt x="1483352" y="0"/>
                  </a:lnTo>
                  <a:lnTo>
                    <a:pt x="1483352" y="714673"/>
                  </a:lnTo>
                  <a:lnTo>
                    <a:pt x="0" y="714673"/>
                  </a:lnTo>
                  <a:close/>
                </a:path>
              </a:pathLst>
            </a:custGeom>
            <a:solidFill>
              <a:srgbClr val="C8B3EE"/>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4" name="TextBox 14"/>
            <p:cNvSpPr txBox="1"/>
            <p:nvPr/>
          </p:nvSpPr>
          <p:spPr>
            <a:xfrm>
              <a:off x="0" y="-47625"/>
              <a:ext cx="1483352" cy="762298"/>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sp>
        <p:nvSpPr>
          <p:cNvPr id="15" name="Freeform 15"/>
          <p:cNvSpPr/>
          <p:nvPr/>
        </p:nvSpPr>
        <p:spPr>
          <a:xfrm>
            <a:off x="0" y="6017836"/>
            <a:ext cx="6031375" cy="4232928"/>
          </a:xfrm>
          <a:custGeom>
            <a:avLst/>
            <a:gdLst/>
            <a:ahLst/>
            <a:cxnLst/>
            <a:rect l="l" t="t" r="r" b="b"/>
            <a:pathLst>
              <a:path w="6031375" h="4232928">
                <a:moveTo>
                  <a:pt x="0" y="0"/>
                </a:moveTo>
                <a:lnTo>
                  <a:pt x="6031375" y="0"/>
                </a:lnTo>
                <a:lnTo>
                  <a:pt x="6031375" y="4232928"/>
                </a:lnTo>
                <a:lnTo>
                  <a:pt x="0" y="4232928"/>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6" name="TextBox 16"/>
          <p:cNvSpPr txBox="1"/>
          <p:nvPr/>
        </p:nvSpPr>
        <p:spPr>
          <a:xfrm>
            <a:off x="8299663" y="973793"/>
            <a:ext cx="9127477" cy="2295523"/>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ts val="6000"/>
              </a:lnSpc>
            </a:pPr>
            <a:r>
              <a:rPr lang="en-US" sz="3000">
                <a:solidFill>
                  <a:srgbClr val="000000"/>
                </a:solidFill>
                <a:latin typeface="Rustic Printed"/>
                <a:ea typeface="Rustic Printed"/>
                <a:cs typeface="Rustic Printed"/>
                <a:sym typeface="Rustic Printed"/>
              </a:rPr>
              <a:t>Lung Cancer / Bronchial Carcinoma:</a:t>
            </a:r>
            <a:endParaRPr lang="en-US" sz="3000">
              <a:solidFill>
                <a:srgbClr val="000000"/>
              </a:solidFill>
              <a:latin typeface="Rustic Printed"/>
              <a:ea typeface="Rustic Printed"/>
              <a:cs typeface="Rustic Printed"/>
              <a:sym typeface="Rustic Printed"/>
            </a:endParaRPr>
          </a:p>
          <a:p>
            <a:pPr marL="647700" lvl="1" indent="-323850" algn="just">
              <a:lnSpc>
                <a:spcPts val="6000"/>
              </a:lnSpc>
              <a:buFont typeface="Arial" panose="020B0604020202020204"/>
              <a:buChar char="•"/>
            </a:pPr>
            <a:r>
              <a:rPr lang="en-US" sz="3000">
                <a:solidFill>
                  <a:srgbClr val="000000"/>
                </a:solidFill>
                <a:latin typeface="Rustic Printed"/>
                <a:ea typeface="Rustic Printed"/>
                <a:cs typeface="Rustic Printed"/>
                <a:sym typeface="Rustic Printed"/>
              </a:rPr>
              <a:t>~25% of all cancer-related deaths</a:t>
            </a:r>
            <a:endParaRPr lang="en-US" sz="3000">
              <a:solidFill>
                <a:srgbClr val="000000"/>
              </a:solidFill>
              <a:latin typeface="Rustic Printed"/>
              <a:ea typeface="Rustic Printed"/>
              <a:cs typeface="Rustic Printed"/>
              <a:sym typeface="Rustic Printed"/>
            </a:endParaRPr>
          </a:p>
          <a:p>
            <a:pPr marL="647700" lvl="1" indent="-323850" algn="just">
              <a:lnSpc>
                <a:spcPts val="6000"/>
              </a:lnSpc>
              <a:buFont typeface="Arial" panose="020B0604020202020204"/>
              <a:buChar char="•"/>
            </a:pPr>
            <a:r>
              <a:rPr lang="en-US" sz="3000">
                <a:solidFill>
                  <a:srgbClr val="000000"/>
                </a:solidFill>
                <a:latin typeface="Rustic Printed"/>
                <a:ea typeface="Rustic Printed"/>
                <a:cs typeface="Rustic Printed"/>
                <a:sym typeface="Rustic Printed"/>
              </a:rPr>
              <a:t>1 in 16 people develop lung cancer in their lifetime</a:t>
            </a:r>
            <a:endParaRPr lang="en-US" sz="3000">
              <a:solidFill>
                <a:srgbClr val="000000"/>
              </a:solidFill>
              <a:latin typeface="Rustic Printed"/>
              <a:ea typeface="Rustic Printed"/>
              <a:cs typeface="Rustic Printed"/>
              <a:sym typeface="Rustic Printed"/>
            </a:endParaRPr>
          </a:p>
        </p:txBody>
      </p:sp>
      <p:sp>
        <p:nvSpPr>
          <p:cNvPr id="17" name="TextBox 17"/>
          <p:cNvSpPr txBox="1"/>
          <p:nvPr/>
        </p:nvSpPr>
        <p:spPr>
          <a:xfrm>
            <a:off x="7082693" y="1957545"/>
            <a:ext cx="545211" cy="773811"/>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5650"/>
              </a:lnSpc>
            </a:pPr>
            <a:r>
              <a:rPr lang="en-US" sz="3600">
                <a:solidFill>
                  <a:srgbClr val="FFFFFF"/>
                </a:solidFill>
                <a:latin typeface="Rustic Printed"/>
                <a:ea typeface="Rustic Printed"/>
                <a:cs typeface="Rustic Printed"/>
                <a:sym typeface="Rustic Printed"/>
              </a:rPr>
              <a:t>1</a:t>
            </a:r>
            <a:endParaRPr lang="en-US" sz="3600">
              <a:solidFill>
                <a:srgbClr val="FFFFFF"/>
              </a:solidFill>
              <a:latin typeface="Rustic Printed"/>
              <a:ea typeface="Rustic Printed"/>
              <a:cs typeface="Rustic Printed"/>
              <a:sym typeface="Rustic Printed"/>
            </a:endParaRPr>
          </a:p>
        </p:txBody>
      </p:sp>
      <p:grpSp>
        <p:nvGrpSpPr>
          <p:cNvPr id="18" name="Group 18"/>
          <p:cNvGrpSpPr/>
          <p:nvPr/>
        </p:nvGrpSpPr>
        <p:grpSpPr>
          <a:xfrm>
            <a:off x="8094226" y="4172512"/>
            <a:ext cx="9538352" cy="1941976"/>
            <a:chOff x="0" y="0"/>
            <a:chExt cx="12717802" cy="2589301"/>
          </a:xfrm>
        </p:grpSpPr>
        <p:grpSp>
          <p:nvGrpSpPr>
            <p:cNvPr id="19" name="Group 19"/>
            <p:cNvGrpSpPr/>
            <p:nvPr/>
          </p:nvGrpSpPr>
          <p:grpSpPr>
            <a:xfrm>
              <a:off x="0" y="0"/>
              <a:ext cx="12717802" cy="2589301"/>
              <a:chOff x="0" y="0"/>
              <a:chExt cx="2512159" cy="511467"/>
            </a:xfrm>
          </p:grpSpPr>
          <p:sp>
            <p:nvSpPr>
              <p:cNvPr id="20" name="Freeform 20"/>
              <p:cNvSpPr/>
              <p:nvPr/>
            </p:nvSpPr>
            <p:spPr>
              <a:xfrm>
                <a:off x="0" y="0"/>
                <a:ext cx="2512158" cy="511467"/>
              </a:xfrm>
              <a:custGeom>
                <a:avLst/>
                <a:gdLst/>
                <a:ahLst/>
                <a:cxnLst/>
                <a:rect l="l" t="t" r="r" b="b"/>
                <a:pathLst>
                  <a:path w="2512158" h="511467">
                    <a:moveTo>
                      <a:pt x="0" y="0"/>
                    </a:moveTo>
                    <a:lnTo>
                      <a:pt x="2512158" y="0"/>
                    </a:lnTo>
                    <a:lnTo>
                      <a:pt x="2512158" y="511467"/>
                    </a:lnTo>
                    <a:lnTo>
                      <a:pt x="0" y="511467"/>
                    </a:lnTo>
                    <a:close/>
                  </a:path>
                </a:pathLst>
              </a:custGeom>
              <a:solidFill>
                <a:srgbClr val="E2D1FF"/>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21" name="TextBox 21"/>
              <p:cNvSpPr txBox="1"/>
              <p:nvPr/>
            </p:nvSpPr>
            <p:spPr>
              <a:xfrm>
                <a:off x="0" y="-47625"/>
                <a:ext cx="2512159" cy="559092"/>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sp>
          <p:nvSpPr>
            <p:cNvPr id="22" name="TextBox 22"/>
            <p:cNvSpPr txBox="1"/>
            <p:nvPr/>
          </p:nvSpPr>
          <p:spPr>
            <a:xfrm>
              <a:off x="731950" y="268533"/>
              <a:ext cx="11253902" cy="1939922"/>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indent="0" algn="just">
                <a:lnSpc>
                  <a:spcPts val="6000"/>
                </a:lnSpc>
                <a:spcBef>
                  <a:spcPct val="0"/>
                </a:spcBef>
              </a:pPr>
              <a:r>
                <a:rPr lang="en-US" sz="3000">
                  <a:solidFill>
                    <a:srgbClr val="000000"/>
                  </a:solidFill>
                  <a:latin typeface="Rustic Printed"/>
                  <a:ea typeface="Rustic Printed"/>
                  <a:cs typeface="Rustic Printed"/>
                  <a:sym typeface="Rustic Printed"/>
                </a:rPr>
                <a:t>Goal: Develop energy-efficient, hospital-friendly lung tumor segmentation model</a:t>
              </a:r>
              <a:endParaRPr lang="en-US" sz="3000">
                <a:solidFill>
                  <a:srgbClr val="000000"/>
                </a:solidFill>
                <a:latin typeface="Rustic Printed"/>
                <a:ea typeface="Rustic Printed"/>
                <a:cs typeface="Rustic Printed"/>
                <a:sym typeface="Rustic Printed"/>
              </a:endParaRPr>
            </a:p>
          </p:txBody>
        </p:sp>
      </p:grpSp>
      <p:sp>
        <p:nvSpPr>
          <p:cNvPr id="23" name="TextBox 23"/>
          <p:cNvSpPr txBox="1"/>
          <p:nvPr/>
        </p:nvSpPr>
        <p:spPr>
          <a:xfrm>
            <a:off x="7082693" y="4642294"/>
            <a:ext cx="545211" cy="773811"/>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indent="0" algn="ctr">
              <a:lnSpc>
                <a:spcPts val="5650"/>
              </a:lnSpc>
              <a:spcBef>
                <a:spcPct val="0"/>
              </a:spcBef>
            </a:pPr>
            <a:r>
              <a:rPr lang="en-US" sz="3600" u="none">
                <a:solidFill>
                  <a:srgbClr val="FFFFFF"/>
                </a:solidFill>
                <a:latin typeface="Rustic Printed"/>
                <a:ea typeface="Rustic Printed"/>
                <a:cs typeface="Rustic Printed"/>
                <a:sym typeface="Rustic Printed"/>
              </a:rPr>
              <a:t>2</a:t>
            </a:r>
            <a:endParaRPr lang="en-US" sz="3600" u="none">
              <a:solidFill>
                <a:srgbClr val="FFFFFF"/>
              </a:solidFill>
              <a:latin typeface="Rustic Printed"/>
              <a:ea typeface="Rustic Printed"/>
              <a:cs typeface="Rustic Printed"/>
              <a:sym typeface="Rustic Printed"/>
            </a:endParaRPr>
          </a:p>
        </p:txBody>
      </p:sp>
      <p:sp>
        <p:nvSpPr>
          <p:cNvPr id="24" name="TextBox 24"/>
          <p:cNvSpPr txBox="1"/>
          <p:nvPr/>
        </p:nvSpPr>
        <p:spPr>
          <a:xfrm>
            <a:off x="374909" y="1992025"/>
            <a:ext cx="6318428" cy="92392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ts val="7200"/>
              </a:lnSpc>
              <a:spcBef>
                <a:spcPct val="0"/>
              </a:spcBef>
            </a:pPr>
            <a:r>
              <a:rPr lang="en-US" sz="6000">
                <a:solidFill>
                  <a:srgbClr val="000000"/>
                </a:solidFill>
                <a:latin typeface="Lilita One" panose="02000000000000000000"/>
                <a:ea typeface="Lilita One" panose="02000000000000000000"/>
                <a:cs typeface="Lilita One" panose="02000000000000000000"/>
                <a:sym typeface="Lilita One" panose="02000000000000000000"/>
              </a:rPr>
              <a:t>INTRODUCTION</a:t>
            </a:r>
            <a:endParaRPr lang="en-US" sz="6000">
              <a:solidFill>
                <a:srgbClr val="000000"/>
              </a:solidFill>
              <a:latin typeface="Lilita One" panose="02000000000000000000"/>
              <a:ea typeface="Lilita One" panose="02000000000000000000"/>
              <a:cs typeface="Lilita One" panose="02000000000000000000"/>
              <a:sym typeface="Lilita One" panose="02000000000000000000"/>
            </a:endParaRPr>
          </a:p>
        </p:txBody>
      </p:sp>
      <p:grpSp>
        <p:nvGrpSpPr>
          <p:cNvPr id="25" name="Group 25"/>
          <p:cNvGrpSpPr/>
          <p:nvPr/>
        </p:nvGrpSpPr>
        <p:grpSpPr>
          <a:xfrm>
            <a:off x="6969300" y="7509101"/>
            <a:ext cx="771999" cy="771999"/>
            <a:chOff x="0" y="0"/>
            <a:chExt cx="6350000" cy="6350000"/>
          </a:xfrm>
        </p:grpSpPr>
        <p:sp>
          <p:nvSpPr>
            <p:cNvPr id="26" name="Freeform 2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grpSp>
      <p:grpSp>
        <p:nvGrpSpPr>
          <p:cNvPr id="27" name="Group 27"/>
          <p:cNvGrpSpPr/>
          <p:nvPr/>
        </p:nvGrpSpPr>
        <p:grpSpPr>
          <a:xfrm>
            <a:off x="8094226" y="6543113"/>
            <a:ext cx="9538352" cy="2703976"/>
            <a:chOff x="0" y="0"/>
            <a:chExt cx="12717802" cy="3605301"/>
          </a:xfrm>
        </p:grpSpPr>
        <p:grpSp>
          <p:nvGrpSpPr>
            <p:cNvPr id="28" name="Group 28"/>
            <p:cNvGrpSpPr/>
            <p:nvPr/>
          </p:nvGrpSpPr>
          <p:grpSpPr>
            <a:xfrm>
              <a:off x="0" y="0"/>
              <a:ext cx="12717802" cy="3605301"/>
              <a:chOff x="0" y="0"/>
              <a:chExt cx="2512159" cy="712158"/>
            </a:xfrm>
          </p:grpSpPr>
          <p:sp>
            <p:nvSpPr>
              <p:cNvPr id="29" name="Freeform 29"/>
              <p:cNvSpPr/>
              <p:nvPr/>
            </p:nvSpPr>
            <p:spPr>
              <a:xfrm>
                <a:off x="0" y="0"/>
                <a:ext cx="2512158" cy="712158"/>
              </a:xfrm>
              <a:custGeom>
                <a:avLst/>
                <a:gdLst/>
                <a:ahLst/>
                <a:cxnLst/>
                <a:rect l="l" t="t" r="r" b="b"/>
                <a:pathLst>
                  <a:path w="2512158" h="712158">
                    <a:moveTo>
                      <a:pt x="0" y="0"/>
                    </a:moveTo>
                    <a:lnTo>
                      <a:pt x="2512158" y="0"/>
                    </a:lnTo>
                    <a:lnTo>
                      <a:pt x="2512158" y="712158"/>
                    </a:lnTo>
                    <a:lnTo>
                      <a:pt x="0" y="712158"/>
                    </a:lnTo>
                    <a:close/>
                  </a:path>
                </a:pathLst>
              </a:custGeom>
              <a:solidFill>
                <a:srgbClr val="E2D1FF"/>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30" name="TextBox 30"/>
              <p:cNvSpPr txBox="1"/>
              <p:nvPr/>
            </p:nvSpPr>
            <p:spPr>
              <a:xfrm>
                <a:off x="0" y="-47625"/>
                <a:ext cx="2512159" cy="759783"/>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sp>
          <p:nvSpPr>
            <p:cNvPr id="31" name="TextBox 31"/>
            <p:cNvSpPr txBox="1"/>
            <p:nvPr/>
          </p:nvSpPr>
          <p:spPr>
            <a:xfrm>
              <a:off x="731950" y="268533"/>
              <a:ext cx="11253902" cy="2955922"/>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ts val="6000"/>
                </a:lnSpc>
              </a:pPr>
              <a:r>
                <a:rPr lang="en-US" sz="3000">
                  <a:solidFill>
                    <a:srgbClr val="000000"/>
                  </a:solidFill>
                  <a:latin typeface="Rustic Printed"/>
                  <a:ea typeface="Rustic Printed"/>
                  <a:cs typeface="Rustic Printed"/>
                  <a:sym typeface="Rustic Printed"/>
                </a:rPr>
                <a:t>Advantages of Automation:</a:t>
              </a:r>
              <a:endParaRPr lang="en-US" sz="3000">
                <a:solidFill>
                  <a:srgbClr val="000000"/>
                </a:solidFill>
                <a:latin typeface="Rustic Printed"/>
                <a:ea typeface="Rustic Printed"/>
                <a:cs typeface="Rustic Printed"/>
                <a:sym typeface="Rustic Printed"/>
              </a:endParaRPr>
            </a:p>
            <a:p>
              <a:pPr marL="647700" lvl="1" indent="-323850" algn="just">
                <a:lnSpc>
                  <a:spcPts val="6000"/>
                </a:lnSpc>
                <a:buFont typeface="Arial" panose="020B0604020202020204"/>
                <a:buChar char="•"/>
              </a:pPr>
              <a:r>
                <a:rPr lang="en-US" sz="3000">
                  <a:solidFill>
                    <a:srgbClr val="000000"/>
                  </a:solidFill>
                  <a:latin typeface="Rustic Printed"/>
                  <a:ea typeface="Rustic Printed"/>
                  <a:cs typeface="Rustic Printed"/>
                  <a:sym typeface="Rustic Printed"/>
                </a:rPr>
                <a:t>Reduce false negative rate</a:t>
              </a:r>
              <a:endParaRPr lang="en-US" sz="3000">
                <a:solidFill>
                  <a:srgbClr val="000000"/>
                </a:solidFill>
                <a:latin typeface="Rustic Printed"/>
                <a:ea typeface="Rustic Printed"/>
                <a:cs typeface="Rustic Printed"/>
                <a:sym typeface="Rustic Printed"/>
              </a:endParaRPr>
            </a:p>
            <a:p>
              <a:pPr marL="647700" lvl="1" indent="-323850" algn="just">
                <a:lnSpc>
                  <a:spcPts val="6000"/>
                </a:lnSpc>
                <a:buFont typeface="Arial" panose="020B0604020202020204"/>
                <a:buChar char="•"/>
              </a:pPr>
              <a:r>
                <a:rPr lang="en-US" sz="3000">
                  <a:solidFill>
                    <a:srgbClr val="000000"/>
                  </a:solidFill>
                  <a:latin typeface="Rustic Printed"/>
                  <a:ea typeface="Rustic Printed"/>
                  <a:cs typeface="Rustic Printed"/>
                  <a:sym typeface="Rustic Printed"/>
                </a:rPr>
                <a:t>Provide initial tumor size/volume estimate</a:t>
              </a:r>
              <a:endParaRPr lang="en-US" sz="3000">
                <a:solidFill>
                  <a:srgbClr val="000000"/>
                </a:solidFill>
                <a:latin typeface="Rustic Printed"/>
                <a:ea typeface="Rustic Printed"/>
                <a:cs typeface="Rustic Printed"/>
                <a:sym typeface="Rustic Printed"/>
              </a:endParaRPr>
            </a:p>
          </p:txBody>
        </p:sp>
      </p:grpSp>
      <p:sp>
        <p:nvSpPr>
          <p:cNvPr id="32" name="TextBox 32"/>
          <p:cNvSpPr txBox="1"/>
          <p:nvPr/>
        </p:nvSpPr>
        <p:spPr>
          <a:xfrm>
            <a:off x="7082693" y="7393895"/>
            <a:ext cx="545211" cy="773811"/>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indent="0" algn="ctr">
              <a:lnSpc>
                <a:spcPts val="5650"/>
              </a:lnSpc>
              <a:spcBef>
                <a:spcPct val="0"/>
              </a:spcBef>
            </a:pPr>
            <a:r>
              <a:rPr lang="en-US" sz="3600">
                <a:solidFill>
                  <a:srgbClr val="FFFFFF"/>
                </a:solidFill>
                <a:latin typeface="Rustic Printed"/>
                <a:ea typeface="Rustic Printed"/>
                <a:cs typeface="Rustic Printed"/>
                <a:sym typeface="Rustic Printed"/>
              </a:rPr>
              <a:t>3</a:t>
            </a:r>
            <a:endParaRPr lang="en-US" sz="3600">
              <a:solidFill>
                <a:srgbClr val="FFFFFF"/>
              </a:solidFill>
              <a:latin typeface="Rustic Printed"/>
              <a:ea typeface="Rustic Printed"/>
              <a:cs typeface="Rustic Printed"/>
              <a:sym typeface="Rustic Printed"/>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F95E4"/>
        </a:solidFill>
        <a:effectLst/>
      </p:bgPr>
    </p:bg>
    <p:spTree>
      <p:nvGrpSpPr>
        <p:cNvPr id="1" name=""/>
        <p:cNvGrpSpPr/>
        <p:nvPr/>
      </p:nvGrpSpPr>
      <p:grpSpPr>
        <a:xfrm>
          <a:off x="0" y="0"/>
          <a:ext cx="0" cy="0"/>
          <a:chOff x="0" y="0"/>
          <a:chExt cx="0" cy="0"/>
        </a:xfrm>
      </p:grpSpPr>
      <p:grpSp>
        <p:nvGrpSpPr>
          <p:cNvPr id="2" name="Group 2"/>
          <p:cNvGrpSpPr/>
          <p:nvPr/>
        </p:nvGrpSpPr>
        <p:grpSpPr>
          <a:xfrm>
            <a:off x="1608778" y="666750"/>
            <a:ext cx="15146955" cy="1439994"/>
            <a:chOff x="0" y="0"/>
            <a:chExt cx="3330626" cy="316637"/>
          </a:xfrm>
        </p:grpSpPr>
        <p:sp>
          <p:nvSpPr>
            <p:cNvPr id="3" name="Freeform 3"/>
            <p:cNvSpPr/>
            <p:nvPr/>
          </p:nvSpPr>
          <p:spPr>
            <a:xfrm>
              <a:off x="0" y="0"/>
              <a:ext cx="3330627" cy="316637"/>
            </a:xfrm>
            <a:custGeom>
              <a:avLst/>
              <a:gdLst/>
              <a:ahLst/>
              <a:cxnLst/>
              <a:rect l="l" t="t" r="r" b="b"/>
              <a:pathLst>
                <a:path w="3330627" h="316637">
                  <a:moveTo>
                    <a:pt x="0" y="0"/>
                  </a:moveTo>
                  <a:lnTo>
                    <a:pt x="3330627" y="0"/>
                  </a:lnTo>
                  <a:lnTo>
                    <a:pt x="3330627" y="316637"/>
                  </a:lnTo>
                  <a:lnTo>
                    <a:pt x="0" y="316637"/>
                  </a:lnTo>
                  <a:close/>
                </a:path>
              </a:pathLst>
            </a:custGeom>
            <a:solidFill>
              <a:srgbClr val="000000"/>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4" name="TextBox 4"/>
            <p:cNvSpPr txBox="1"/>
            <p:nvPr/>
          </p:nvSpPr>
          <p:spPr>
            <a:xfrm>
              <a:off x="0" y="-47625"/>
              <a:ext cx="3330626" cy="364262"/>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5" name="Group 5"/>
          <p:cNvGrpSpPr/>
          <p:nvPr/>
        </p:nvGrpSpPr>
        <p:grpSpPr>
          <a:xfrm>
            <a:off x="1456378" y="514350"/>
            <a:ext cx="15146955" cy="1439994"/>
            <a:chOff x="0" y="0"/>
            <a:chExt cx="3330626" cy="316637"/>
          </a:xfrm>
        </p:grpSpPr>
        <p:sp>
          <p:nvSpPr>
            <p:cNvPr id="6" name="Freeform 6"/>
            <p:cNvSpPr/>
            <p:nvPr/>
          </p:nvSpPr>
          <p:spPr>
            <a:xfrm>
              <a:off x="0" y="0"/>
              <a:ext cx="3330627" cy="316637"/>
            </a:xfrm>
            <a:custGeom>
              <a:avLst/>
              <a:gdLst/>
              <a:ahLst/>
              <a:cxnLst/>
              <a:rect l="l" t="t" r="r" b="b"/>
              <a:pathLst>
                <a:path w="3330627" h="316637">
                  <a:moveTo>
                    <a:pt x="0" y="0"/>
                  </a:moveTo>
                  <a:lnTo>
                    <a:pt x="3330627" y="0"/>
                  </a:lnTo>
                  <a:lnTo>
                    <a:pt x="3330627" y="316637"/>
                  </a:lnTo>
                  <a:lnTo>
                    <a:pt x="0" y="316637"/>
                  </a:lnTo>
                  <a:close/>
                </a:path>
              </a:pathLst>
            </a:custGeom>
            <a:solidFill>
              <a:srgbClr val="C8B3EE"/>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7" name="TextBox 7"/>
            <p:cNvSpPr txBox="1"/>
            <p:nvPr/>
          </p:nvSpPr>
          <p:spPr>
            <a:xfrm>
              <a:off x="0" y="-47625"/>
              <a:ext cx="3330626" cy="364262"/>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sp>
        <p:nvSpPr>
          <p:cNvPr id="8" name="TextBox 8"/>
          <p:cNvSpPr txBox="1"/>
          <p:nvPr/>
        </p:nvSpPr>
        <p:spPr>
          <a:xfrm>
            <a:off x="2412526" y="786672"/>
            <a:ext cx="13234657" cy="92392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ts val="7200"/>
              </a:lnSpc>
              <a:spcBef>
                <a:spcPct val="0"/>
              </a:spcBef>
            </a:pPr>
            <a:r>
              <a:rPr lang="en-US" sz="6000">
                <a:solidFill>
                  <a:srgbClr val="000000"/>
                </a:solidFill>
                <a:latin typeface="Lilita One" panose="02000000000000000000"/>
                <a:ea typeface="Lilita One" panose="02000000000000000000"/>
                <a:cs typeface="Lilita One" panose="02000000000000000000"/>
                <a:sym typeface="Lilita One" panose="02000000000000000000"/>
              </a:rPr>
              <a:t>ENERGY EFFICIENCY AND IMPACT</a:t>
            </a:r>
            <a:endParaRPr lang="en-US" sz="6000">
              <a:solidFill>
                <a:srgbClr val="000000"/>
              </a:solidFill>
              <a:latin typeface="Lilita One" panose="02000000000000000000"/>
              <a:ea typeface="Lilita One" panose="02000000000000000000"/>
              <a:cs typeface="Lilita One" panose="02000000000000000000"/>
              <a:sym typeface="Lilita One" panose="02000000000000000000"/>
            </a:endParaRPr>
          </a:p>
        </p:txBody>
      </p:sp>
      <p:grpSp>
        <p:nvGrpSpPr>
          <p:cNvPr id="9" name="Group 9"/>
          <p:cNvGrpSpPr/>
          <p:nvPr/>
        </p:nvGrpSpPr>
        <p:grpSpPr>
          <a:xfrm>
            <a:off x="1456068" y="2670717"/>
            <a:ext cx="15299355" cy="3423363"/>
            <a:chOff x="0" y="0"/>
            <a:chExt cx="20399139" cy="4564483"/>
          </a:xfrm>
        </p:grpSpPr>
        <p:grpSp>
          <p:nvGrpSpPr>
            <p:cNvPr id="10" name="Group 10"/>
            <p:cNvGrpSpPr/>
            <p:nvPr/>
          </p:nvGrpSpPr>
          <p:grpSpPr>
            <a:xfrm>
              <a:off x="203200" y="367799"/>
              <a:ext cx="20195939" cy="4196684"/>
              <a:chOff x="0" y="0"/>
              <a:chExt cx="3330626" cy="692099"/>
            </a:xfrm>
          </p:grpSpPr>
          <p:sp>
            <p:nvSpPr>
              <p:cNvPr id="11" name="Freeform 11"/>
              <p:cNvSpPr/>
              <p:nvPr/>
            </p:nvSpPr>
            <p:spPr>
              <a:xfrm>
                <a:off x="0" y="0"/>
                <a:ext cx="3330627" cy="692099"/>
              </a:xfrm>
              <a:custGeom>
                <a:avLst/>
                <a:gdLst/>
                <a:ahLst/>
                <a:cxnLst/>
                <a:rect l="l" t="t" r="r" b="b"/>
                <a:pathLst>
                  <a:path w="3330627" h="692099">
                    <a:moveTo>
                      <a:pt x="0" y="0"/>
                    </a:moveTo>
                    <a:lnTo>
                      <a:pt x="3330627" y="0"/>
                    </a:lnTo>
                    <a:lnTo>
                      <a:pt x="3330627" y="692099"/>
                    </a:lnTo>
                    <a:lnTo>
                      <a:pt x="0" y="692099"/>
                    </a:lnTo>
                    <a:close/>
                  </a:path>
                </a:pathLst>
              </a:custGeom>
              <a:solidFill>
                <a:srgbClr val="000000"/>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2" name="TextBox 12"/>
              <p:cNvSpPr txBox="1"/>
              <p:nvPr/>
            </p:nvSpPr>
            <p:spPr>
              <a:xfrm>
                <a:off x="0" y="-47625"/>
                <a:ext cx="3330626" cy="739724"/>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13" name="Group 13"/>
            <p:cNvGrpSpPr/>
            <p:nvPr/>
          </p:nvGrpSpPr>
          <p:grpSpPr>
            <a:xfrm>
              <a:off x="0" y="0"/>
              <a:ext cx="20195939" cy="4399884"/>
              <a:chOff x="0" y="0"/>
              <a:chExt cx="3330626" cy="725610"/>
            </a:xfrm>
          </p:grpSpPr>
          <p:sp>
            <p:nvSpPr>
              <p:cNvPr id="14" name="Freeform 14"/>
              <p:cNvSpPr/>
              <p:nvPr/>
            </p:nvSpPr>
            <p:spPr>
              <a:xfrm>
                <a:off x="0" y="0"/>
                <a:ext cx="3330627" cy="725610"/>
              </a:xfrm>
              <a:custGeom>
                <a:avLst/>
                <a:gdLst/>
                <a:ahLst/>
                <a:cxnLst/>
                <a:rect l="l" t="t" r="r" b="b"/>
                <a:pathLst>
                  <a:path w="3330627" h="725610">
                    <a:moveTo>
                      <a:pt x="0" y="0"/>
                    </a:moveTo>
                    <a:lnTo>
                      <a:pt x="3330627" y="0"/>
                    </a:lnTo>
                    <a:lnTo>
                      <a:pt x="3330627" y="725610"/>
                    </a:lnTo>
                    <a:lnTo>
                      <a:pt x="0" y="725610"/>
                    </a:lnTo>
                    <a:close/>
                  </a:path>
                </a:pathLst>
              </a:custGeom>
              <a:solidFill>
                <a:srgbClr val="E2D1FF"/>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5" name="TextBox 15"/>
              <p:cNvSpPr txBox="1"/>
              <p:nvPr/>
            </p:nvSpPr>
            <p:spPr>
              <a:xfrm>
                <a:off x="0" y="-47625"/>
                <a:ext cx="3330626" cy="773235"/>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sp>
        <p:nvSpPr>
          <p:cNvPr id="16" name="TextBox 16"/>
          <p:cNvSpPr txBox="1"/>
          <p:nvPr/>
        </p:nvSpPr>
        <p:spPr>
          <a:xfrm>
            <a:off x="1883743" y="2746542"/>
            <a:ext cx="14291604" cy="2908301"/>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ts val="5600"/>
              </a:lnSpc>
            </a:pPr>
            <a:r>
              <a:rPr lang="en-US" sz="4000">
                <a:solidFill>
                  <a:srgbClr val="000000"/>
                </a:solidFill>
                <a:latin typeface="Rustic Printed"/>
                <a:ea typeface="Rustic Printed"/>
                <a:cs typeface="Rustic Printed"/>
                <a:sym typeface="Rustic Printed"/>
              </a:rPr>
              <a:t>Focus on Energy Efficiency:</a:t>
            </a:r>
            <a:endParaRPr lang="en-US" sz="4000">
              <a:solidFill>
                <a:srgbClr val="000000"/>
              </a:solidFill>
              <a:latin typeface="Rustic Printed"/>
              <a:ea typeface="Rustic Printed"/>
              <a:cs typeface="Rustic Printed"/>
              <a:sym typeface="Rustic Printed"/>
            </a:endParaRPr>
          </a:p>
          <a:p>
            <a:pPr algn="l">
              <a:lnSpc>
                <a:spcPts val="5600"/>
              </a:lnSpc>
            </a:pPr>
            <a:r>
              <a:rPr lang="en-US" sz="4000">
                <a:solidFill>
                  <a:srgbClr val="000000"/>
                </a:solidFill>
                <a:latin typeface="Rustic Printed"/>
                <a:ea typeface="Rustic Printed"/>
                <a:cs typeface="Rustic Printed"/>
                <a:sym typeface="Rustic Printed"/>
              </a:rPr>
              <a:t>• Hospital-friendly for continuous hours of usage</a:t>
            </a:r>
            <a:endParaRPr lang="en-US" sz="4000">
              <a:solidFill>
                <a:srgbClr val="000000"/>
              </a:solidFill>
              <a:latin typeface="Rustic Printed"/>
              <a:ea typeface="Rustic Printed"/>
              <a:cs typeface="Rustic Printed"/>
              <a:sym typeface="Rustic Printed"/>
            </a:endParaRPr>
          </a:p>
          <a:p>
            <a:pPr algn="l">
              <a:lnSpc>
                <a:spcPts val="5600"/>
              </a:lnSpc>
            </a:pPr>
            <a:r>
              <a:rPr lang="en-US" sz="4000">
                <a:solidFill>
                  <a:srgbClr val="000000"/>
                </a:solidFill>
                <a:latin typeface="Rustic Printed"/>
                <a:ea typeface="Rustic Printed"/>
                <a:cs typeface="Rustic Printed"/>
                <a:sym typeface="Rustic Printed"/>
              </a:rPr>
              <a:t>• No need for fancy hardware setups</a:t>
            </a:r>
            <a:endParaRPr lang="en-US" sz="4000">
              <a:solidFill>
                <a:srgbClr val="000000"/>
              </a:solidFill>
              <a:latin typeface="Rustic Printed"/>
              <a:ea typeface="Rustic Printed"/>
              <a:cs typeface="Rustic Printed"/>
              <a:sym typeface="Rustic Printed"/>
            </a:endParaRPr>
          </a:p>
          <a:p>
            <a:pPr algn="l">
              <a:lnSpc>
                <a:spcPts val="5600"/>
              </a:lnSpc>
              <a:spcBef>
                <a:spcPct val="0"/>
              </a:spcBef>
            </a:pPr>
            <a:r>
              <a:rPr lang="en-US" sz="4000">
                <a:solidFill>
                  <a:srgbClr val="000000"/>
                </a:solidFill>
                <a:latin typeface="Rustic Printed"/>
                <a:ea typeface="Rustic Printed"/>
                <a:cs typeface="Rustic Printed"/>
                <a:sym typeface="Rustic Printed"/>
              </a:rPr>
              <a:t>• Low power consumption compared to GPU-based solutions</a:t>
            </a:r>
            <a:endParaRPr lang="en-US" sz="4000">
              <a:solidFill>
                <a:srgbClr val="000000"/>
              </a:solidFill>
              <a:latin typeface="Rustic Printed"/>
              <a:ea typeface="Rustic Printed"/>
              <a:cs typeface="Rustic Printed"/>
              <a:sym typeface="Rustic Printed"/>
            </a:endParaRPr>
          </a:p>
        </p:txBody>
      </p:sp>
      <p:grpSp>
        <p:nvGrpSpPr>
          <p:cNvPr id="17" name="Group 17"/>
          <p:cNvGrpSpPr/>
          <p:nvPr/>
        </p:nvGrpSpPr>
        <p:grpSpPr>
          <a:xfrm>
            <a:off x="1532578" y="6349287"/>
            <a:ext cx="15299355" cy="3423363"/>
            <a:chOff x="0" y="0"/>
            <a:chExt cx="20399139" cy="4564483"/>
          </a:xfrm>
        </p:grpSpPr>
        <p:grpSp>
          <p:nvGrpSpPr>
            <p:cNvPr id="18" name="Group 18"/>
            <p:cNvGrpSpPr/>
            <p:nvPr/>
          </p:nvGrpSpPr>
          <p:grpSpPr>
            <a:xfrm>
              <a:off x="203200" y="367799"/>
              <a:ext cx="20195939" cy="4196684"/>
              <a:chOff x="0" y="0"/>
              <a:chExt cx="3330626" cy="692099"/>
            </a:xfrm>
          </p:grpSpPr>
          <p:sp>
            <p:nvSpPr>
              <p:cNvPr id="19" name="Freeform 19"/>
              <p:cNvSpPr/>
              <p:nvPr/>
            </p:nvSpPr>
            <p:spPr>
              <a:xfrm>
                <a:off x="0" y="0"/>
                <a:ext cx="3330627" cy="692099"/>
              </a:xfrm>
              <a:custGeom>
                <a:avLst/>
                <a:gdLst/>
                <a:ahLst/>
                <a:cxnLst/>
                <a:rect l="l" t="t" r="r" b="b"/>
                <a:pathLst>
                  <a:path w="3330627" h="692099">
                    <a:moveTo>
                      <a:pt x="0" y="0"/>
                    </a:moveTo>
                    <a:lnTo>
                      <a:pt x="3330627" y="0"/>
                    </a:lnTo>
                    <a:lnTo>
                      <a:pt x="3330627" y="692099"/>
                    </a:lnTo>
                    <a:lnTo>
                      <a:pt x="0" y="692099"/>
                    </a:lnTo>
                    <a:close/>
                  </a:path>
                </a:pathLst>
              </a:custGeom>
              <a:solidFill>
                <a:srgbClr val="000000"/>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20" name="TextBox 20"/>
              <p:cNvSpPr txBox="1"/>
              <p:nvPr/>
            </p:nvSpPr>
            <p:spPr>
              <a:xfrm>
                <a:off x="0" y="-47625"/>
                <a:ext cx="3330626" cy="739724"/>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21" name="Group 21"/>
            <p:cNvGrpSpPr/>
            <p:nvPr/>
          </p:nvGrpSpPr>
          <p:grpSpPr>
            <a:xfrm>
              <a:off x="0" y="0"/>
              <a:ext cx="20195939" cy="4399884"/>
              <a:chOff x="0" y="0"/>
              <a:chExt cx="3330626" cy="725610"/>
            </a:xfrm>
          </p:grpSpPr>
          <p:sp>
            <p:nvSpPr>
              <p:cNvPr id="22" name="Freeform 22"/>
              <p:cNvSpPr/>
              <p:nvPr/>
            </p:nvSpPr>
            <p:spPr>
              <a:xfrm>
                <a:off x="0" y="0"/>
                <a:ext cx="3330627" cy="725610"/>
              </a:xfrm>
              <a:custGeom>
                <a:avLst/>
                <a:gdLst/>
                <a:ahLst/>
                <a:cxnLst/>
                <a:rect l="l" t="t" r="r" b="b"/>
                <a:pathLst>
                  <a:path w="3330627" h="725610">
                    <a:moveTo>
                      <a:pt x="0" y="0"/>
                    </a:moveTo>
                    <a:lnTo>
                      <a:pt x="3330627" y="0"/>
                    </a:lnTo>
                    <a:lnTo>
                      <a:pt x="3330627" y="725610"/>
                    </a:lnTo>
                    <a:lnTo>
                      <a:pt x="0" y="725610"/>
                    </a:lnTo>
                    <a:close/>
                  </a:path>
                </a:pathLst>
              </a:custGeom>
              <a:solidFill>
                <a:srgbClr val="E2D1FF"/>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23" name="TextBox 23"/>
              <p:cNvSpPr txBox="1"/>
              <p:nvPr/>
            </p:nvSpPr>
            <p:spPr>
              <a:xfrm>
                <a:off x="0" y="-47625"/>
                <a:ext cx="3330626" cy="773235"/>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sp>
        <p:nvSpPr>
          <p:cNvPr id="24" name="TextBox 24"/>
          <p:cNvSpPr txBox="1"/>
          <p:nvPr/>
        </p:nvSpPr>
        <p:spPr>
          <a:xfrm>
            <a:off x="1883743" y="6511568"/>
            <a:ext cx="14291604" cy="3613151"/>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ts val="5600"/>
              </a:lnSpc>
            </a:pPr>
            <a:r>
              <a:rPr lang="en-US" sz="4000">
                <a:solidFill>
                  <a:srgbClr val="000000"/>
                </a:solidFill>
                <a:latin typeface="Rustic Printed"/>
                <a:ea typeface="Rustic Printed"/>
                <a:cs typeface="Rustic Printed"/>
                <a:sym typeface="Rustic Printed"/>
              </a:rPr>
              <a:t>Impact:</a:t>
            </a:r>
            <a:endParaRPr lang="en-US" sz="4000">
              <a:solidFill>
                <a:srgbClr val="000000"/>
              </a:solidFill>
              <a:latin typeface="Rustic Printed"/>
              <a:ea typeface="Rustic Printed"/>
              <a:cs typeface="Rustic Printed"/>
              <a:sym typeface="Rustic Printed"/>
            </a:endParaRPr>
          </a:p>
          <a:p>
            <a:pPr algn="l">
              <a:lnSpc>
                <a:spcPts val="5600"/>
              </a:lnSpc>
            </a:pPr>
            <a:r>
              <a:rPr lang="en-US" sz="4000">
                <a:solidFill>
                  <a:srgbClr val="000000"/>
                </a:solidFill>
                <a:latin typeface="Rustic Printed"/>
                <a:ea typeface="Rustic Printed"/>
                <a:cs typeface="Rustic Printed"/>
                <a:sym typeface="Rustic Printed"/>
              </a:rPr>
              <a:t>• Simplifies radiologists’ work</a:t>
            </a:r>
            <a:endParaRPr lang="en-US" sz="4000">
              <a:solidFill>
                <a:srgbClr val="000000"/>
              </a:solidFill>
              <a:latin typeface="Rustic Printed"/>
              <a:ea typeface="Rustic Printed"/>
              <a:cs typeface="Rustic Printed"/>
              <a:sym typeface="Rustic Printed"/>
            </a:endParaRPr>
          </a:p>
          <a:p>
            <a:pPr algn="l">
              <a:lnSpc>
                <a:spcPts val="5600"/>
              </a:lnSpc>
            </a:pPr>
            <a:r>
              <a:rPr lang="en-US" sz="4000">
                <a:solidFill>
                  <a:srgbClr val="000000"/>
                </a:solidFill>
                <a:latin typeface="Rustic Printed"/>
                <a:ea typeface="Rustic Printed"/>
                <a:cs typeface="Rustic Printed"/>
                <a:sym typeface="Rustic Printed"/>
              </a:rPr>
              <a:t>• Reduces manual segmentation, focusing on corrections</a:t>
            </a:r>
            <a:endParaRPr lang="en-US" sz="4000">
              <a:solidFill>
                <a:srgbClr val="000000"/>
              </a:solidFill>
              <a:latin typeface="Rustic Printed"/>
              <a:ea typeface="Rustic Printed"/>
              <a:cs typeface="Rustic Printed"/>
              <a:sym typeface="Rustic Printed"/>
            </a:endParaRPr>
          </a:p>
          <a:p>
            <a:pPr algn="l">
              <a:lnSpc>
                <a:spcPts val="5600"/>
              </a:lnSpc>
            </a:pPr>
            <a:r>
              <a:rPr lang="en-US" sz="4000">
                <a:solidFill>
                  <a:srgbClr val="000000"/>
                </a:solidFill>
                <a:latin typeface="Rustic Printed"/>
                <a:ea typeface="Rustic Printed"/>
                <a:cs typeface="Rustic Printed"/>
                <a:sym typeface="Rustic Printed"/>
              </a:rPr>
              <a:t>• Potential for improved diagnosis and treatment planning</a:t>
            </a:r>
            <a:endParaRPr lang="en-US" sz="4000">
              <a:solidFill>
                <a:srgbClr val="000000"/>
              </a:solidFill>
              <a:latin typeface="Rustic Printed"/>
              <a:ea typeface="Rustic Printed"/>
              <a:cs typeface="Rustic Printed"/>
              <a:sym typeface="Rustic Printed"/>
            </a:endParaRPr>
          </a:p>
          <a:p>
            <a:pPr algn="l">
              <a:lnSpc>
                <a:spcPts val="5600"/>
              </a:lnSpc>
              <a:spcBef>
                <a:spcPct val="0"/>
              </a:spcBef>
            </a:pPr>
            <a:endParaRPr lang="en-US" sz="4000">
              <a:solidFill>
                <a:srgbClr val="000000"/>
              </a:solidFill>
              <a:latin typeface="Rustic Printed"/>
              <a:ea typeface="Rustic Printed"/>
              <a:cs typeface="Rustic Printed"/>
              <a:sym typeface="Rustic Printed"/>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F95E4"/>
        </a:solidFill>
        <a:effectLst/>
      </p:bgPr>
    </p:bg>
    <p:spTree>
      <p:nvGrpSpPr>
        <p:cNvPr id="1" name=""/>
        <p:cNvGrpSpPr/>
        <p:nvPr/>
      </p:nvGrpSpPr>
      <p:grpSpPr>
        <a:xfrm>
          <a:off x="0" y="0"/>
          <a:ext cx="0" cy="0"/>
          <a:chOff x="0" y="0"/>
          <a:chExt cx="0" cy="0"/>
        </a:xfrm>
      </p:grpSpPr>
      <p:grpSp>
        <p:nvGrpSpPr>
          <p:cNvPr id="2" name="Group 2"/>
          <p:cNvGrpSpPr/>
          <p:nvPr/>
        </p:nvGrpSpPr>
        <p:grpSpPr>
          <a:xfrm>
            <a:off x="803353" y="3661261"/>
            <a:ext cx="4547448" cy="2747172"/>
            <a:chOff x="0" y="0"/>
            <a:chExt cx="999927" cy="604069"/>
          </a:xfrm>
        </p:grpSpPr>
        <p:sp>
          <p:nvSpPr>
            <p:cNvPr id="3" name="Freeform 3"/>
            <p:cNvSpPr/>
            <p:nvPr/>
          </p:nvSpPr>
          <p:spPr>
            <a:xfrm>
              <a:off x="0" y="0"/>
              <a:ext cx="999927" cy="604069"/>
            </a:xfrm>
            <a:custGeom>
              <a:avLst/>
              <a:gdLst/>
              <a:ahLst/>
              <a:cxnLst/>
              <a:rect l="l" t="t" r="r" b="b"/>
              <a:pathLst>
                <a:path w="999927" h="604069">
                  <a:moveTo>
                    <a:pt x="0" y="0"/>
                  </a:moveTo>
                  <a:lnTo>
                    <a:pt x="999927" y="0"/>
                  </a:lnTo>
                  <a:lnTo>
                    <a:pt x="999927" y="604069"/>
                  </a:lnTo>
                  <a:lnTo>
                    <a:pt x="0" y="604069"/>
                  </a:lnTo>
                  <a:close/>
                </a:path>
              </a:pathLst>
            </a:custGeom>
            <a:solidFill>
              <a:srgbClr val="E2D1FF"/>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4" name="TextBox 4"/>
            <p:cNvSpPr txBox="1"/>
            <p:nvPr/>
          </p:nvSpPr>
          <p:spPr>
            <a:xfrm>
              <a:off x="0" y="-47625"/>
              <a:ext cx="999927" cy="651694"/>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5" name="Group 5"/>
          <p:cNvGrpSpPr/>
          <p:nvPr/>
        </p:nvGrpSpPr>
        <p:grpSpPr>
          <a:xfrm>
            <a:off x="6794955" y="3661261"/>
            <a:ext cx="4547448" cy="2747172"/>
            <a:chOff x="0" y="0"/>
            <a:chExt cx="999927" cy="604069"/>
          </a:xfrm>
        </p:grpSpPr>
        <p:sp>
          <p:nvSpPr>
            <p:cNvPr id="6" name="Freeform 6"/>
            <p:cNvSpPr/>
            <p:nvPr/>
          </p:nvSpPr>
          <p:spPr>
            <a:xfrm>
              <a:off x="0" y="0"/>
              <a:ext cx="999927" cy="604069"/>
            </a:xfrm>
            <a:custGeom>
              <a:avLst/>
              <a:gdLst/>
              <a:ahLst/>
              <a:cxnLst/>
              <a:rect l="l" t="t" r="r" b="b"/>
              <a:pathLst>
                <a:path w="999927" h="604069">
                  <a:moveTo>
                    <a:pt x="0" y="0"/>
                  </a:moveTo>
                  <a:lnTo>
                    <a:pt x="999927" y="0"/>
                  </a:lnTo>
                  <a:lnTo>
                    <a:pt x="999927" y="604069"/>
                  </a:lnTo>
                  <a:lnTo>
                    <a:pt x="0" y="604069"/>
                  </a:lnTo>
                  <a:close/>
                </a:path>
              </a:pathLst>
            </a:custGeom>
            <a:solidFill>
              <a:srgbClr val="E2D1FF"/>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7" name="TextBox 7"/>
            <p:cNvSpPr txBox="1"/>
            <p:nvPr/>
          </p:nvSpPr>
          <p:spPr>
            <a:xfrm>
              <a:off x="0" y="-47625"/>
              <a:ext cx="999927" cy="651694"/>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8" name="Group 8"/>
          <p:cNvGrpSpPr/>
          <p:nvPr/>
        </p:nvGrpSpPr>
        <p:grpSpPr>
          <a:xfrm>
            <a:off x="12790203" y="3661261"/>
            <a:ext cx="4547448" cy="2747172"/>
            <a:chOff x="0" y="0"/>
            <a:chExt cx="999927" cy="604069"/>
          </a:xfrm>
        </p:grpSpPr>
        <p:sp>
          <p:nvSpPr>
            <p:cNvPr id="9" name="Freeform 9"/>
            <p:cNvSpPr/>
            <p:nvPr/>
          </p:nvSpPr>
          <p:spPr>
            <a:xfrm>
              <a:off x="0" y="0"/>
              <a:ext cx="999927" cy="604069"/>
            </a:xfrm>
            <a:custGeom>
              <a:avLst/>
              <a:gdLst/>
              <a:ahLst/>
              <a:cxnLst/>
              <a:rect l="l" t="t" r="r" b="b"/>
              <a:pathLst>
                <a:path w="999927" h="604069">
                  <a:moveTo>
                    <a:pt x="0" y="0"/>
                  </a:moveTo>
                  <a:lnTo>
                    <a:pt x="999927" y="0"/>
                  </a:lnTo>
                  <a:lnTo>
                    <a:pt x="999927" y="604069"/>
                  </a:lnTo>
                  <a:lnTo>
                    <a:pt x="0" y="604069"/>
                  </a:lnTo>
                  <a:close/>
                </a:path>
              </a:pathLst>
            </a:custGeom>
            <a:solidFill>
              <a:srgbClr val="E2D1FF"/>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0" name="TextBox 10"/>
            <p:cNvSpPr txBox="1"/>
            <p:nvPr/>
          </p:nvSpPr>
          <p:spPr>
            <a:xfrm>
              <a:off x="0" y="-47625"/>
              <a:ext cx="999927" cy="651694"/>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11" name="Group 11"/>
          <p:cNvGrpSpPr/>
          <p:nvPr/>
        </p:nvGrpSpPr>
        <p:grpSpPr>
          <a:xfrm>
            <a:off x="3734539" y="6842630"/>
            <a:ext cx="4547448" cy="2747172"/>
            <a:chOff x="0" y="0"/>
            <a:chExt cx="999927" cy="604069"/>
          </a:xfrm>
        </p:grpSpPr>
        <p:sp>
          <p:nvSpPr>
            <p:cNvPr id="12" name="Freeform 12"/>
            <p:cNvSpPr/>
            <p:nvPr/>
          </p:nvSpPr>
          <p:spPr>
            <a:xfrm>
              <a:off x="0" y="0"/>
              <a:ext cx="999927" cy="604069"/>
            </a:xfrm>
            <a:custGeom>
              <a:avLst/>
              <a:gdLst/>
              <a:ahLst/>
              <a:cxnLst/>
              <a:rect l="l" t="t" r="r" b="b"/>
              <a:pathLst>
                <a:path w="999927" h="604069">
                  <a:moveTo>
                    <a:pt x="0" y="0"/>
                  </a:moveTo>
                  <a:lnTo>
                    <a:pt x="999927" y="0"/>
                  </a:lnTo>
                  <a:lnTo>
                    <a:pt x="999927" y="604069"/>
                  </a:lnTo>
                  <a:lnTo>
                    <a:pt x="0" y="604069"/>
                  </a:lnTo>
                  <a:close/>
                </a:path>
              </a:pathLst>
            </a:custGeom>
            <a:solidFill>
              <a:srgbClr val="E2D1FF"/>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3" name="TextBox 13"/>
            <p:cNvSpPr txBox="1"/>
            <p:nvPr/>
          </p:nvSpPr>
          <p:spPr>
            <a:xfrm>
              <a:off x="0" y="-47625"/>
              <a:ext cx="999927" cy="651694"/>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14" name="Group 14"/>
          <p:cNvGrpSpPr/>
          <p:nvPr/>
        </p:nvGrpSpPr>
        <p:grpSpPr>
          <a:xfrm>
            <a:off x="9853612" y="6842630"/>
            <a:ext cx="4547448" cy="2747172"/>
            <a:chOff x="0" y="0"/>
            <a:chExt cx="999927" cy="604069"/>
          </a:xfrm>
        </p:grpSpPr>
        <p:sp>
          <p:nvSpPr>
            <p:cNvPr id="15" name="Freeform 15"/>
            <p:cNvSpPr/>
            <p:nvPr/>
          </p:nvSpPr>
          <p:spPr>
            <a:xfrm>
              <a:off x="0" y="0"/>
              <a:ext cx="999927" cy="604069"/>
            </a:xfrm>
            <a:custGeom>
              <a:avLst/>
              <a:gdLst/>
              <a:ahLst/>
              <a:cxnLst/>
              <a:rect l="l" t="t" r="r" b="b"/>
              <a:pathLst>
                <a:path w="999927" h="604069">
                  <a:moveTo>
                    <a:pt x="0" y="0"/>
                  </a:moveTo>
                  <a:lnTo>
                    <a:pt x="999927" y="0"/>
                  </a:lnTo>
                  <a:lnTo>
                    <a:pt x="999927" y="604069"/>
                  </a:lnTo>
                  <a:lnTo>
                    <a:pt x="0" y="604069"/>
                  </a:lnTo>
                  <a:close/>
                </a:path>
              </a:pathLst>
            </a:custGeom>
            <a:solidFill>
              <a:srgbClr val="E2D1FF"/>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6" name="TextBox 16"/>
            <p:cNvSpPr txBox="1"/>
            <p:nvPr/>
          </p:nvSpPr>
          <p:spPr>
            <a:xfrm>
              <a:off x="0" y="-47625"/>
              <a:ext cx="999927" cy="651694"/>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sp>
        <p:nvSpPr>
          <p:cNvPr id="17" name="TextBox 17"/>
          <p:cNvSpPr txBox="1"/>
          <p:nvPr/>
        </p:nvSpPr>
        <p:spPr>
          <a:xfrm>
            <a:off x="803353" y="2589276"/>
            <a:ext cx="16733380" cy="7937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ts val="5600"/>
              </a:lnSpc>
              <a:spcBef>
                <a:spcPct val="0"/>
              </a:spcBef>
            </a:pPr>
            <a:r>
              <a:rPr lang="en-US" sz="4000" u="sng">
                <a:solidFill>
                  <a:srgbClr val="000000"/>
                </a:solidFill>
                <a:latin typeface="Rustic Printed"/>
                <a:ea typeface="Rustic Printed"/>
                <a:cs typeface="Rustic Printed"/>
                <a:sym typeface="Rustic Printed"/>
                <a:hlinkClick r:id="rId1" tooltip="http://medicaldecathlon.com"/>
              </a:rPr>
              <a:t>Lung Tumor Segmentation dataset (Medical Segmentation Decathlon challenge) :</a:t>
            </a:r>
            <a:endParaRPr lang="en-US" sz="4000" u="sng">
              <a:solidFill>
                <a:srgbClr val="000000"/>
              </a:solidFill>
              <a:latin typeface="Rustic Printed"/>
              <a:ea typeface="Rustic Printed"/>
              <a:cs typeface="Rustic Printed"/>
              <a:sym typeface="Rustic Printed"/>
              <a:hlinkClick r:id="rId1" tooltip="http://medicaldecathlon.com"/>
            </a:endParaRPr>
          </a:p>
        </p:txBody>
      </p:sp>
      <p:sp>
        <p:nvSpPr>
          <p:cNvPr id="18" name="TextBox 18"/>
          <p:cNvSpPr txBox="1"/>
          <p:nvPr/>
        </p:nvSpPr>
        <p:spPr>
          <a:xfrm>
            <a:off x="1654188" y="4190297"/>
            <a:ext cx="2845779" cy="149860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5600"/>
              </a:lnSpc>
              <a:spcBef>
                <a:spcPct val="0"/>
              </a:spcBef>
            </a:pPr>
            <a:r>
              <a:rPr lang="en-US" sz="4000">
                <a:solidFill>
                  <a:srgbClr val="000000"/>
                </a:solidFill>
                <a:latin typeface="Rustic Printed"/>
                <a:ea typeface="Rustic Printed"/>
                <a:cs typeface="Rustic Printed"/>
                <a:sym typeface="Rustic Printed"/>
              </a:rPr>
              <a:t>TARGET: LUNG AND TUMORS</a:t>
            </a:r>
            <a:endParaRPr lang="en-US" sz="4000">
              <a:solidFill>
                <a:srgbClr val="000000"/>
              </a:solidFill>
              <a:latin typeface="Rustic Printed"/>
              <a:ea typeface="Rustic Printed"/>
              <a:cs typeface="Rustic Printed"/>
              <a:sym typeface="Rustic Printed"/>
            </a:endParaRPr>
          </a:p>
        </p:txBody>
      </p:sp>
      <p:sp>
        <p:nvSpPr>
          <p:cNvPr id="19" name="TextBox 19"/>
          <p:cNvSpPr txBox="1"/>
          <p:nvPr/>
        </p:nvSpPr>
        <p:spPr>
          <a:xfrm>
            <a:off x="7721110" y="4542722"/>
            <a:ext cx="2845779" cy="7937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5600"/>
              </a:lnSpc>
              <a:spcBef>
                <a:spcPct val="0"/>
              </a:spcBef>
            </a:pPr>
            <a:r>
              <a:rPr lang="en-US" sz="4000">
                <a:solidFill>
                  <a:srgbClr val="000000"/>
                </a:solidFill>
                <a:latin typeface="Rustic Printed"/>
                <a:ea typeface="Rustic Printed"/>
                <a:cs typeface="Rustic Printed"/>
                <a:sym typeface="Rustic Printed"/>
              </a:rPr>
              <a:t>MODALITY: CT</a:t>
            </a:r>
            <a:endParaRPr lang="en-US" sz="4000">
              <a:solidFill>
                <a:srgbClr val="000000"/>
              </a:solidFill>
              <a:latin typeface="Rustic Printed"/>
              <a:ea typeface="Rustic Printed"/>
              <a:cs typeface="Rustic Printed"/>
              <a:sym typeface="Rustic Printed"/>
            </a:endParaRPr>
          </a:p>
        </p:txBody>
      </p:sp>
      <p:sp>
        <p:nvSpPr>
          <p:cNvPr id="20" name="TextBox 20"/>
          <p:cNvSpPr txBox="1"/>
          <p:nvPr/>
        </p:nvSpPr>
        <p:spPr>
          <a:xfrm>
            <a:off x="12790203" y="3837872"/>
            <a:ext cx="4547448" cy="22034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5600"/>
              </a:lnSpc>
              <a:spcBef>
                <a:spcPct val="0"/>
              </a:spcBef>
            </a:pPr>
            <a:r>
              <a:rPr lang="en-US" sz="4000">
                <a:solidFill>
                  <a:srgbClr val="000000"/>
                </a:solidFill>
                <a:latin typeface="Rustic Printed"/>
                <a:ea typeface="Rustic Printed"/>
                <a:cs typeface="Rustic Printed"/>
                <a:sym typeface="Rustic Printed"/>
              </a:rPr>
              <a:t>SIZE: 96 3D VOLUMES (64 TRAINING + 32 TESTING)</a:t>
            </a:r>
            <a:endParaRPr lang="en-US" sz="4000">
              <a:solidFill>
                <a:srgbClr val="000000"/>
              </a:solidFill>
              <a:latin typeface="Rustic Printed"/>
              <a:ea typeface="Rustic Printed"/>
              <a:cs typeface="Rustic Printed"/>
              <a:sym typeface="Rustic Printed"/>
            </a:endParaRPr>
          </a:p>
        </p:txBody>
      </p:sp>
      <p:sp>
        <p:nvSpPr>
          <p:cNvPr id="21" name="TextBox 21"/>
          <p:cNvSpPr txBox="1"/>
          <p:nvPr/>
        </p:nvSpPr>
        <p:spPr>
          <a:xfrm>
            <a:off x="3734539" y="7371666"/>
            <a:ext cx="4486328" cy="149860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5600"/>
              </a:lnSpc>
              <a:spcBef>
                <a:spcPct val="0"/>
              </a:spcBef>
            </a:pPr>
            <a:r>
              <a:rPr lang="en-US" sz="4000">
                <a:solidFill>
                  <a:srgbClr val="000000"/>
                </a:solidFill>
                <a:latin typeface="Rustic Printed"/>
                <a:ea typeface="Rustic Printed"/>
                <a:cs typeface="Rustic Printed"/>
                <a:sym typeface="Rustic Printed"/>
              </a:rPr>
              <a:t>SOURCE: THE CANCER IMAGING ARCHIVE</a:t>
            </a:r>
            <a:endParaRPr lang="en-US" sz="4000">
              <a:solidFill>
                <a:srgbClr val="000000"/>
              </a:solidFill>
              <a:latin typeface="Rustic Printed"/>
              <a:ea typeface="Rustic Printed"/>
              <a:cs typeface="Rustic Printed"/>
              <a:sym typeface="Rustic Printed"/>
            </a:endParaRPr>
          </a:p>
        </p:txBody>
      </p:sp>
      <p:sp>
        <p:nvSpPr>
          <p:cNvPr id="22" name="TextBox 22"/>
          <p:cNvSpPr txBox="1"/>
          <p:nvPr/>
        </p:nvSpPr>
        <p:spPr>
          <a:xfrm>
            <a:off x="9853612" y="7019241"/>
            <a:ext cx="4547448" cy="22034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5600"/>
              </a:lnSpc>
              <a:spcBef>
                <a:spcPct val="0"/>
              </a:spcBef>
            </a:pPr>
            <a:r>
              <a:rPr lang="en-US" sz="4000">
                <a:solidFill>
                  <a:srgbClr val="000000"/>
                </a:solidFill>
                <a:latin typeface="Rustic Printed"/>
                <a:ea typeface="Rustic Printed"/>
                <a:cs typeface="Rustic Printed"/>
                <a:sym typeface="Rustic Printed"/>
              </a:rPr>
              <a:t>CHALLENGE: SMALL TARGET (CANCER) IN A LARGE IMAGE</a:t>
            </a:r>
            <a:endParaRPr lang="en-US" sz="4000">
              <a:solidFill>
                <a:srgbClr val="000000"/>
              </a:solidFill>
              <a:latin typeface="Rustic Printed"/>
              <a:ea typeface="Rustic Printed"/>
              <a:cs typeface="Rustic Printed"/>
              <a:sym typeface="Rustic Printed"/>
            </a:endParaRPr>
          </a:p>
        </p:txBody>
      </p:sp>
      <p:grpSp>
        <p:nvGrpSpPr>
          <p:cNvPr id="23" name="Group 23"/>
          <p:cNvGrpSpPr/>
          <p:nvPr/>
        </p:nvGrpSpPr>
        <p:grpSpPr>
          <a:xfrm>
            <a:off x="955753" y="925714"/>
            <a:ext cx="5800360" cy="1575828"/>
            <a:chOff x="0" y="0"/>
            <a:chExt cx="1275427" cy="346505"/>
          </a:xfrm>
        </p:grpSpPr>
        <p:sp>
          <p:nvSpPr>
            <p:cNvPr id="24" name="Freeform 24"/>
            <p:cNvSpPr/>
            <p:nvPr/>
          </p:nvSpPr>
          <p:spPr>
            <a:xfrm>
              <a:off x="0" y="0"/>
              <a:ext cx="1275427" cy="346505"/>
            </a:xfrm>
            <a:custGeom>
              <a:avLst/>
              <a:gdLst/>
              <a:ahLst/>
              <a:cxnLst/>
              <a:rect l="l" t="t" r="r" b="b"/>
              <a:pathLst>
                <a:path w="1275427" h="346505">
                  <a:moveTo>
                    <a:pt x="0" y="0"/>
                  </a:moveTo>
                  <a:lnTo>
                    <a:pt x="1275427" y="0"/>
                  </a:lnTo>
                  <a:lnTo>
                    <a:pt x="1275427" y="346505"/>
                  </a:lnTo>
                  <a:lnTo>
                    <a:pt x="0" y="346505"/>
                  </a:lnTo>
                  <a:close/>
                </a:path>
              </a:pathLst>
            </a:custGeom>
            <a:solidFill>
              <a:srgbClr val="000000"/>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25" name="TextBox 25"/>
            <p:cNvSpPr txBox="1"/>
            <p:nvPr/>
          </p:nvSpPr>
          <p:spPr>
            <a:xfrm>
              <a:off x="0" y="-47625"/>
              <a:ext cx="1275427" cy="394130"/>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26" name="Group 26"/>
          <p:cNvGrpSpPr/>
          <p:nvPr/>
        </p:nvGrpSpPr>
        <p:grpSpPr>
          <a:xfrm>
            <a:off x="803353" y="773314"/>
            <a:ext cx="5822549" cy="1575828"/>
            <a:chOff x="0" y="0"/>
            <a:chExt cx="1280306" cy="346505"/>
          </a:xfrm>
        </p:grpSpPr>
        <p:sp>
          <p:nvSpPr>
            <p:cNvPr id="27" name="Freeform 27"/>
            <p:cNvSpPr/>
            <p:nvPr/>
          </p:nvSpPr>
          <p:spPr>
            <a:xfrm>
              <a:off x="0" y="0"/>
              <a:ext cx="1280306" cy="346505"/>
            </a:xfrm>
            <a:custGeom>
              <a:avLst/>
              <a:gdLst/>
              <a:ahLst/>
              <a:cxnLst/>
              <a:rect l="l" t="t" r="r" b="b"/>
              <a:pathLst>
                <a:path w="1280306" h="346505">
                  <a:moveTo>
                    <a:pt x="0" y="0"/>
                  </a:moveTo>
                  <a:lnTo>
                    <a:pt x="1280306" y="0"/>
                  </a:lnTo>
                  <a:lnTo>
                    <a:pt x="1280306" y="346505"/>
                  </a:lnTo>
                  <a:lnTo>
                    <a:pt x="0" y="346505"/>
                  </a:lnTo>
                  <a:close/>
                </a:path>
              </a:pathLst>
            </a:custGeom>
            <a:solidFill>
              <a:srgbClr val="C8B3EE"/>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28" name="TextBox 28"/>
            <p:cNvSpPr txBox="1"/>
            <p:nvPr/>
          </p:nvSpPr>
          <p:spPr>
            <a:xfrm>
              <a:off x="0" y="-47625"/>
              <a:ext cx="1280306" cy="394130"/>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sp>
        <p:nvSpPr>
          <p:cNvPr id="29" name="TextBox 29"/>
          <p:cNvSpPr txBox="1"/>
          <p:nvPr/>
        </p:nvSpPr>
        <p:spPr>
          <a:xfrm>
            <a:off x="1171703" y="1100066"/>
            <a:ext cx="5085850" cy="92392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ts val="7200"/>
              </a:lnSpc>
              <a:spcBef>
                <a:spcPct val="0"/>
              </a:spcBef>
            </a:pPr>
            <a:r>
              <a:rPr lang="en-US" sz="6000">
                <a:solidFill>
                  <a:srgbClr val="000000"/>
                </a:solidFill>
                <a:latin typeface="Lilita One" panose="02000000000000000000"/>
                <a:ea typeface="Lilita One" panose="02000000000000000000"/>
                <a:cs typeface="Lilita One" panose="02000000000000000000"/>
                <a:sym typeface="Lilita One" panose="02000000000000000000"/>
              </a:rPr>
              <a:t>DATASET</a:t>
            </a:r>
            <a:endParaRPr lang="en-US" sz="6000">
              <a:solidFill>
                <a:srgbClr val="000000"/>
              </a:solidFill>
              <a:latin typeface="Lilita One" panose="02000000000000000000"/>
              <a:ea typeface="Lilita One" panose="02000000000000000000"/>
              <a:cs typeface="Lilita One" panose="02000000000000000000"/>
              <a:sym typeface="Lilita One" panose="02000000000000000000"/>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F95E4"/>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rcRect l="23998" t="11920" r="23549" b="13158"/>
          <a:stretch>
            <a:fillRect/>
          </a:stretch>
        </p:blipFill>
        <p:spPr>
          <a:xfrm>
            <a:off x="11149894" y="2713324"/>
            <a:ext cx="6109406" cy="6544976"/>
          </a:xfrm>
          <a:prstGeom prst="rect">
            <a:avLst/>
          </a:prstGeom>
        </p:spPr>
      </p:pic>
      <p:sp>
        <p:nvSpPr>
          <p:cNvPr id="3" name="Freeform 3"/>
          <p:cNvSpPr/>
          <p:nvPr/>
        </p:nvSpPr>
        <p:spPr>
          <a:xfrm>
            <a:off x="1028700" y="4684498"/>
            <a:ext cx="9466383" cy="4573802"/>
          </a:xfrm>
          <a:custGeom>
            <a:avLst/>
            <a:gdLst/>
            <a:ahLst/>
            <a:cxnLst/>
            <a:rect l="l" t="t" r="r" b="b"/>
            <a:pathLst>
              <a:path w="9466383" h="4573802">
                <a:moveTo>
                  <a:pt x="0" y="0"/>
                </a:moveTo>
                <a:lnTo>
                  <a:pt x="9466383" y="0"/>
                </a:lnTo>
                <a:lnTo>
                  <a:pt x="9466383" y="4573802"/>
                </a:lnTo>
                <a:lnTo>
                  <a:pt x="0" y="4573802"/>
                </a:lnTo>
                <a:lnTo>
                  <a:pt x="0" y="0"/>
                </a:lnTo>
                <a:close/>
              </a:path>
            </a:pathLst>
          </a:custGeom>
          <a:blipFill>
            <a:blip r:embed="rId4"/>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grpSp>
        <p:nvGrpSpPr>
          <p:cNvPr id="4" name="Group 4"/>
          <p:cNvGrpSpPr/>
          <p:nvPr/>
        </p:nvGrpSpPr>
        <p:grpSpPr>
          <a:xfrm>
            <a:off x="1278104" y="1181100"/>
            <a:ext cx="9216980" cy="1532224"/>
            <a:chOff x="0" y="0"/>
            <a:chExt cx="2427517" cy="403549"/>
          </a:xfrm>
        </p:grpSpPr>
        <p:sp>
          <p:nvSpPr>
            <p:cNvPr id="5" name="Freeform 5"/>
            <p:cNvSpPr/>
            <p:nvPr/>
          </p:nvSpPr>
          <p:spPr>
            <a:xfrm>
              <a:off x="0" y="0"/>
              <a:ext cx="2427517" cy="403549"/>
            </a:xfrm>
            <a:custGeom>
              <a:avLst/>
              <a:gdLst/>
              <a:ahLst/>
              <a:cxnLst/>
              <a:rect l="l" t="t" r="r" b="b"/>
              <a:pathLst>
                <a:path w="2427517" h="403549">
                  <a:moveTo>
                    <a:pt x="0" y="0"/>
                  </a:moveTo>
                  <a:lnTo>
                    <a:pt x="2427517" y="0"/>
                  </a:lnTo>
                  <a:lnTo>
                    <a:pt x="2427517" y="403549"/>
                  </a:lnTo>
                  <a:lnTo>
                    <a:pt x="0" y="403549"/>
                  </a:lnTo>
                  <a:close/>
                </a:path>
              </a:pathLst>
            </a:custGeom>
            <a:solidFill>
              <a:srgbClr val="000000"/>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6" name="TextBox 6"/>
            <p:cNvSpPr txBox="1"/>
            <p:nvPr/>
          </p:nvSpPr>
          <p:spPr>
            <a:xfrm>
              <a:off x="0" y="-85725"/>
              <a:ext cx="2427517" cy="489274"/>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grpSp>
        <p:nvGrpSpPr>
          <p:cNvPr id="7" name="Group 7"/>
          <p:cNvGrpSpPr/>
          <p:nvPr/>
        </p:nvGrpSpPr>
        <p:grpSpPr>
          <a:xfrm>
            <a:off x="1028700" y="1028700"/>
            <a:ext cx="9216980" cy="1509162"/>
            <a:chOff x="0" y="0"/>
            <a:chExt cx="2427517" cy="397475"/>
          </a:xfrm>
        </p:grpSpPr>
        <p:sp>
          <p:nvSpPr>
            <p:cNvPr id="8" name="Freeform 8"/>
            <p:cNvSpPr/>
            <p:nvPr/>
          </p:nvSpPr>
          <p:spPr>
            <a:xfrm>
              <a:off x="0" y="0"/>
              <a:ext cx="2427517" cy="397475"/>
            </a:xfrm>
            <a:custGeom>
              <a:avLst/>
              <a:gdLst/>
              <a:ahLst/>
              <a:cxnLst/>
              <a:rect l="l" t="t" r="r" b="b"/>
              <a:pathLst>
                <a:path w="2427517" h="397475">
                  <a:moveTo>
                    <a:pt x="0" y="0"/>
                  </a:moveTo>
                  <a:lnTo>
                    <a:pt x="2427517" y="0"/>
                  </a:lnTo>
                  <a:lnTo>
                    <a:pt x="2427517" y="397475"/>
                  </a:lnTo>
                  <a:lnTo>
                    <a:pt x="0" y="397475"/>
                  </a:lnTo>
                  <a:close/>
                </a:path>
              </a:pathLst>
            </a:custGeom>
            <a:solidFill>
              <a:srgbClr val="C8B3EE"/>
            </a:solidFill>
            <a:ln w="38100" cap="sq">
              <a:solidFill>
                <a:srgbClr val="000000"/>
              </a:solidFill>
              <a:prstDash val="solid"/>
              <a:miter/>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9" name="TextBox 9"/>
            <p:cNvSpPr txBox="1"/>
            <p:nvPr/>
          </p:nvSpPr>
          <p:spPr>
            <a:xfrm>
              <a:off x="0" y="-85725"/>
              <a:ext cx="2427517" cy="483200"/>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sp>
        <p:nvSpPr>
          <p:cNvPr id="10" name="TextBox 10"/>
          <p:cNvSpPr txBox="1"/>
          <p:nvPr/>
        </p:nvSpPr>
        <p:spPr>
          <a:xfrm>
            <a:off x="1028700" y="1316556"/>
            <a:ext cx="9216980" cy="92392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ts val="7200"/>
              </a:lnSpc>
              <a:spcBef>
                <a:spcPct val="0"/>
              </a:spcBef>
            </a:pPr>
            <a:r>
              <a:rPr lang="en-US" sz="6000">
                <a:solidFill>
                  <a:srgbClr val="000000"/>
                </a:solidFill>
                <a:latin typeface="Lilita One" panose="02000000000000000000"/>
                <a:ea typeface="Lilita One" panose="02000000000000000000"/>
                <a:cs typeface="Lilita One" panose="02000000000000000000"/>
                <a:sym typeface="Lilita One" panose="02000000000000000000"/>
              </a:rPr>
              <a:t>DATASET CHALLENGE</a:t>
            </a:r>
            <a:endParaRPr lang="en-US" sz="6000">
              <a:solidFill>
                <a:srgbClr val="000000"/>
              </a:solidFill>
              <a:latin typeface="Lilita One" panose="02000000000000000000"/>
              <a:ea typeface="Lilita One" panose="02000000000000000000"/>
              <a:cs typeface="Lilita One" panose="02000000000000000000"/>
              <a:sym typeface="Lilita One" panose="02000000000000000000"/>
            </a:endParaRPr>
          </a:p>
        </p:txBody>
      </p:sp>
      <p:sp>
        <p:nvSpPr>
          <p:cNvPr id="11" name="TextBox 11"/>
          <p:cNvSpPr txBox="1"/>
          <p:nvPr/>
        </p:nvSpPr>
        <p:spPr>
          <a:xfrm>
            <a:off x="3397565" y="2649256"/>
            <a:ext cx="4479249" cy="184213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4800"/>
              </a:lnSpc>
            </a:pPr>
            <a:r>
              <a:rPr lang="en-US" sz="2400">
                <a:solidFill>
                  <a:srgbClr val="000000"/>
                </a:solidFill>
                <a:latin typeface="Rustic Printed"/>
                <a:ea typeface="Rustic Printed"/>
                <a:cs typeface="Rustic Printed"/>
                <a:sym typeface="Rustic Printed"/>
              </a:rPr>
              <a:t>non-tumorous slices = 15142</a:t>
            </a:r>
            <a:endParaRPr lang="en-US" sz="2400">
              <a:solidFill>
                <a:srgbClr val="000000"/>
              </a:solidFill>
              <a:latin typeface="Rustic Printed"/>
              <a:ea typeface="Rustic Printed"/>
              <a:cs typeface="Rustic Printed"/>
              <a:sym typeface="Rustic Printed"/>
            </a:endParaRPr>
          </a:p>
          <a:p>
            <a:pPr algn="ctr">
              <a:lnSpc>
                <a:spcPts val="4800"/>
              </a:lnSpc>
            </a:pPr>
            <a:r>
              <a:rPr lang="en-US" sz="2400">
                <a:solidFill>
                  <a:srgbClr val="000000"/>
                </a:solidFill>
                <a:latin typeface="Rustic Printed"/>
                <a:ea typeface="Rustic Printed"/>
                <a:cs typeface="Rustic Printed"/>
                <a:sym typeface="Rustic Printed"/>
              </a:rPr>
              <a:t>tumorous slices = 1947</a:t>
            </a:r>
            <a:endParaRPr lang="en-US" sz="2400">
              <a:solidFill>
                <a:srgbClr val="000000"/>
              </a:solidFill>
              <a:latin typeface="Rustic Printed"/>
              <a:ea typeface="Rustic Printed"/>
              <a:cs typeface="Rustic Printed"/>
              <a:sym typeface="Rustic Printed"/>
            </a:endParaRPr>
          </a:p>
          <a:p>
            <a:pPr algn="ctr">
              <a:lnSpc>
                <a:spcPts val="4800"/>
              </a:lnSpc>
            </a:pPr>
            <a:r>
              <a:rPr lang="en-US" sz="2400">
                <a:solidFill>
                  <a:srgbClr val="000000"/>
                </a:solidFill>
                <a:latin typeface="Rustic Printed"/>
                <a:ea typeface="Rustic Printed"/>
                <a:cs typeface="Rustic Printed"/>
                <a:sym typeface="Rustic Printed"/>
              </a:rPr>
              <a:t>Ratio = 7.777092963533642</a:t>
            </a:r>
            <a:endParaRPr lang="en-US" sz="2400">
              <a:solidFill>
                <a:srgbClr val="000000"/>
              </a:solidFill>
              <a:latin typeface="Rustic Printed"/>
              <a:ea typeface="Rustic Printed"/>
              <a:cs typeface="Rustic Printed"/>
              <a:sym typeface="Rustic Printed"/>
            </a:endParaRPr>
          </a:p>
        </p:txBody>
      </p:sp>
    </p:spTree>
  </p:cSld>
  <p:clrMapOvr>
    <a:masterClrMapping/>
  </p:clrMapOvr>
  <p:transition/>
  <p:timing>
    <p:tnLst>
      <p:par>
        <p:cTn id="1" dur="indefinite" restart="never" nodeType="tmRoot">
          <p:childTnLst>
            <p:video>
              <p:cMediaNode vol="20000">
                <p:cTn id="2"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F95E4"/>
        </a:solidFill>
        <a:effectLst/>
      </p:bgPr>
    </p:bg>
    <p:spTree>
      <p:nvGrpSpPr>
        <p:cNvPr id="1" name=""/>
        <p:cNvGrpSpPr/>
        <p:nvPr/>
      </p:nvGrpSpPr>
      <p:grpSpPr>
        <a:xfrm>
          <a:off x="0" y="0"/>
          <a:ext cx="0" cy="0"/>
          <a:chOff x="0" y="0"/>
          <a:chExt cx="0" cy="0"/>
        </a:xfrm>
      </p:grpSpPr>
      <p:sp>
        <p:nvSpPr>
          <p:cNvPr id="2" name="Freeform 2"/>
          <p:cNvSpPr/>
          <p:nvPr/>
        </p:nvSpPr>
        <p:spPr>
          <a:xfrm>
            <a:off x="0" y="16280"/>
            <a:ext cx="18288000" cy="10254441"/>
          </a:xfrm>
          <a:custGeom>
            <a:avLst/>
            <a:gdLst/>
            <a:ahLst/>
            <a:cxnLst/>
            <a:rect l="l" t="t" r="r" b="b"/>
            <a:pathLst>
              <a:path w="18288000" h="10254441">
                <a:moveTo>
                  <a:pt x="0" y="0"/>
                </a:moveTo>
                <a:lnTo>
                  <a:pt x="18288000" y="0"/>
                </a:lnTo>
                <a:lnTo>
                  <a:pt x="18288000" y="10254440"/>
                </a:lnTo>
                <a:lnTo>
                  <a:pt x="0" y="10254440"/>
                </a:lnTo>
                <a:lnTo>
                  <a:pt x="0" y="0"/>
                </a:lnTo>
                <a:close/>
              </a:path>
            </a:pathLst>
          </a:custGeom>
          <a:blipFill>
            <a:blip r:embed="rId1"/>
            <a:stretch>
              <a:fillRect/>
            </a:stretch>
          </a:blip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grpSp>
        <p:nvGrpSpPr>
          <p:cNvPr id="3" name="Group 3"/>
          <p:cNvGrpSpPr/>
          <p:nvPr/>
        </p:nvGrpSpPr>
        <p:grpSpPr>
          <a:xfrm>
            <a:off x="1791675" y="4429412"/>
            <a:ext cx="2134816" cy="2213332"/>
            <a:chOff x="0" y="0"/>
            <a:chExt cx="928964" cy="963131"/>
          </a:xfrm>
        </p:grpSpPr>
        <p:sp>
          <p:nvSpPr>
            <p:cNvPr id="4" name="Freeform 4"/>
            <p:cNvSpPr/>
            <p:nvPr/>
          </p:nvSpPr>
          <p:spPr>
            <a:xfrm>
              <a:off x="0" y="0"/>
              <a:ext cx="928965" cy="963131"/>
            </a:xfrm>
            <a:custGeom>
              <a:avLst/>
              <a:gdLst/>
              <a:ahLst/>
              <a:cxnLst/>
              <a:rect l="l" t="t" r="r" b="b"/>
              <a:pathLst>
                <a:path w="928965" h="963131">
                  <a:moveTo>
                    <a:pt x="464482" y="0"/>
                  </a:moveTo>
                  <a:cubicBezTo>
                    <a:pt x="207956" y="0"/>
                    <a:pt x="0" y="215604"/>
                    <a:pt x="0" y="481565"/>
                  </a:cubicBezTo>
                  <a:cubicBezTo>
                    <a:pt x="0" y="747526"/>
                    <a:pt x="207956" y="963131"/>
                    <a:pt x="464482" y="963131"/>
                  </a:cubicBezTo>
                  <a:cubicBezTo>
                    <a:pt x="721009" y="963131"/>
                    <a:pt x="928965" y="747526"/>
                    <a:pt x="928965" y="481565"/>
                  </a:cubicBezTo>
                  <a:cubicBezTo>
                    <a:pt x="928965" y="215604"/>
                    <a:pt x="721009" y="0"/>
                    <a:pt x="464482" y="0"/>
                  </a:cubicBezTo>
                  <a:close/>
                </a:path>
              </a:pathLst>
            </a:custGeom>
            <a:solidFill>
              <a:srgbClr val="FFFFFF"/>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5" name="TextBox 5"/>
            <p:cNvSpPr txBox="1"/>
            <p:nvPr/>
          </p:nvSpPr>
          <p:spPr>
            <a:xfrm>
              <a:off x="87090" y="4568"/>
              <a:ext cx="754784" cy="868269"/>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sp>
        <p:nvSpPr>
          <p:cNvPr id="6" name="TextBox 6"/>
          <p:cNvSpPr txBox="1"/>
          <p:nvPr/>
        </p:nvSpPr>
        <p:spPr>
          <a:xfrm>
            <a:off x="719768" y="7254464"/>
            <a:ext cx="4479249" cy="10223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Prediction</a:t>
            </a:r>
            <a:endParaRPr lang="en-US" sz="4000">
              <a:solidFill>
                <a:srgbClr val="000000"/>
              </a:solidFill>
              <a:latin typeface="Rustic Printed"/>
              <a:ea typeface="Rustic Printed"/>
              <a:cs typeface="Rustic Printed"/>
              <a:sym typeface="Rustic Printed"/>
            </a:endParaRPr>
          </a:p>
        </p:txBody>
      </p:sp>
      <p:sp>
        <p:nvSpPr>
          <p:cNvPr id="7" name="TextBox 7"/>
          <p:cNvSpPr txBox="1"/>
          <p:nvPr/>
        </p:nvSpPr>
        <p:spPr>
          <a:xfrm>
            <a:off x="6911209" y="7254464"/>
            <a:ext cx="4479249" cy="10223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True label</a:t>
            </a:r>
            <a:endParaRPr lang="en-US" sz="4000">
              <a:solidFill>
                <a:srgbClr val="000000"/>
              </a:solidFill>
              <a:latin typeface="Rustic Printed"/>
              <a:ea typeface="Rustic Printed"/>
              <a:cs typeface="Rustic Printed"/>
              <a:sym typeface="Rustic Printed"/>
            </a:endParaRPr>
          </a:p>
        </p:txBody>
      </p:sp>
      <p:sp>
        <p:nvSpPr>
          <p:cNvPr id="8" name="TextBox 8"/>
          <p:cNvSpPr txBox="1"/>
          <p:nvPr/>
        </p:nvSpPr>
        <p:spPr>
          <a:xfrm>
            <a:off x="14043383" y="7556090"/>
            <a:ext cx="516972" cy="10223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TP</a:t>
            </a:r>
            <a:endParaRPr lang="en-US" sz="4000">
              <a:solidFill>
                <a:srgbClr val="000000"/>
              </a:solidFill>
              <a:latin typeface="Rustic Printed"/>
              <a:ea typeface="Rustic Printed"/>
              <a:cs typeface="Rustic Printed"/>
              <a:sym typeface="Rustic Printed"/>
            </a:endParaRPr>
          </a:p>
        </p:txBody>
      </p:sp>
      <p:sp>
        <p:nvSpPr>
          <p:cNvPr id="9" name="TextBox 9"/>
          <p:cNvSpPr txBox="1"/>
          <p:nvPr/>
        </p:nvSpPr>
        <p:spPr>
          <a:xfrm>
            <a:off x="14032923" y="8527127"/>
            <a:ext cx="527432" cy="10223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TN</a:t>
            </a:r>
            <a:endParaRPr lang="en-US" sz="4000">
              <a:solidFill>
                <a:srgbClr val="000000"/>
              </a:solidFill>
              <a:latin typeface="Rustic Printed"/>
              <a:ea typeface="Rustic Printed"/>
              <a:cs typeface="Rustic Printed"/>
              <a:sym typeface="Rustic Printed"/>
            </a:endParaRPr>
          </a:p>
        </p:txBody>
      </p:sp>
      <p:sp>
        <p:nvSpPr>
          <p:cNvPr id="10" name="TextBox 10"/>
          <p:cNvSpPr txBox="1"/>
          <p:nvPr/>
        </p:nvSpPr>
        <p:spPr>
          <a:xfrm>
            <a:off x="16731869" y="7613240"/>
            <a:ext cx="527432" cy="10223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FP</a:t>
            </a:r>
            <a:endParaRPr lang="en-US" sz="4000">
              <a:solidFill>
                <a:srgbClr val="000000"/>
              </a:solidFill>
              <a:latin typeface="Rustic Printed"/>
              <a:ea typeface="Rustic Printed"/>
              <a:cs typeface="Rustic Printed"/>
              <a:sym typeface="Rustic Printed"/>
            </a:endParaRPr>
          </a:p>
        </p:txBody>
      </p:sp>
      <p:sp>
        <p:nvSpPr>
          <p:cNvPr id="11" name="TextBox 11"/>
          <p:cNvSpPr txBox="1"/>
          <p:nvPr/>
        </p:nvSpPr>
        <p:spPr>
          <a:xfrm>
            <a:off x="16731869" y="8651875"/>
            <a:ext cx="527432" cy="10223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FN</a:t>
            </a:r>
            <a:endParaRPr lang="en-US" sz="4000">
              <a:solidFill>
                <a:srgbClr val="000000"/>
              </a:solidFill>
              <a:latin typeface="Rustic Printed"/>
              <a:ea typeface="Rustic Printed"/>
              <a:cs typeface="Rustic Printed"/>
              <a:sym typeface="Rustic Printed"/>
            </a:endParaRPr>
          </a:p>
        </p:txBody>
      </p:sp>
      <p:sp>
        <p:nvSpPr>
          <p:cNvPr id="12" name="TextBox 12"/>
          <p:cNvSpPr txBox="1"/>
          <p:nvPr/>
        </p:nvSpPr>
        <p:spPr>
          <a:xfrm>
            <a:off x="4603302" y="400050"/>
            <a:ext cx="9081396" cy="15430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2000"/>
              </a:lnSpc>
            </a:pPr>
            <a:r>
              <a:rPr lang="en-US" sz="6000" u="sng">
                <a:solidFill>
                  <a:srgbClr val="000000"/>
                </a:solidFill>
                <a:latin typeface="Rustic Printed"/>
                <a:ea typeface="Rustic Printed"/>
                <a:cs typeface="Rustic Printed"/>
                <a:sym typeface="Rustic Printed"/>
              </a:rPr>
              <a:t>Calculation of Metrics</a:t>
            </a:r>
            <a:endParaRPr lang="en-US" sz="6000" u="sng">
              <a:solidFill>
                <a:srgbClr val="000000"/>
              </a:solidFill>
              <a:latin typeface="Rustic Printed"/>
              <a:ea typeface="Rustic Printed"/>
              <a:cs typeface="Rustic Printed"/>
              <a:sym typeface="Rustic Printed"/>
            </a:endParaRPr>
          </a:p>
        </p:txBody>
      </p:sp>
      <p:grpSp>
        <p:nvGrpSpPr>
          <p:cNvPr id="13" name="Group 13"/>
          <p:cNvGrpSpPr/>
          <p:nvPr/>
        </p:nvGrpSpPr>
        <p:grpSpPr>
          <a:xfrm>
            <a:off x="8733209" y="3942615"/>
            <a:ext cx="1922824" cy="2111262"/>
            <a:chOff x="0" y="0"/>
            <a:chExt cx="819493" cy="899803"/>
          </a:xfrm>
        </p:grpSpPr>
        <p:sp>
          <p:nvSpPr>
            <p:cNvPr id="14" name="Freeform 14"/>
            <p:cNvSpPr/>
            <p:nvPr/>
          </p:nvSpPr>
          <p:spPr>
            <a:xfrm>
              <a:off x="0" y="0"/>
              <a:ext cx="819493" cy="899803"/>
            </a:xfrm>
            <a:custGeom>
              <a:avLst/>
              <a:gdLst/>
              <a:ahLst/>
              <a:cxnLst/>
              <a:rect l="l" t="t" r="r" b="b"/>
              <a:pathLst>
                <a:path w="819493" h="899802">
                  <a:moveTo>
                    <a:pt x="409746" y="0"/>
                  </a:moveTo>
                  <a:cubicBezTo>
                    <a:pt x="183450" y="0"/>
                    <a:pt x="0" y="201428"/>
                    <a:pt x="0" y="449902"/>
                  </a:cubicBezTo>
                  <a:cubicBezTo>
                    <a:pt x="0" y="698375"/>
                    <a:pt x="183450" y="899803"/>
                    <a:pt x="409746" y="899803"/>
                  </a:cubicBezTo>
                  <a:cubicBezTo>
                    <a:pt x="636043" y="899803"/>
                    <a:pt x="819493" y="698375"/>
                    <a:pt x="819493" y="449902"/>
                  </a:cubicBezTo>
                  <a:cubicBezTo>
                    <a:pt x="819493" y="201428"/>
                    <a:pt x="636043" y="0"/>
                    <a:pt x="409746" y="0"/>
                  </a:cubicBezTo>
                  <a:close/>
                </a:path>
              </a:pathLst>
            </a:custGeom>
            <a:solidFill>
              <a:srgbClr val="FFFFFF"/>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15" name="TextBox 15"/>
            <p:cNvSpPr txBox="1"/>
            <p:nvPr/>
          </p:nvSpPr>
          <p:spPr>
            <a:xfrm>
              <a:off x="76827" y="-1368"/>
              <a:ext cx="665838" cy="816815"/>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660"/>
                </a:lnSpc>
              </a:pPr>
            </a:p>
          </p:txBody>
        </p:sp>
      </p:gr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F95E4"/>
        </a:solidFill>
        <a:effectLst/>
      </p:bgPr>
    </p:bg>
    <p:spTree>
      <p:nvGrpSpPr>
        <p:cNvPr id="1" name=""/>
        <p:cNvGrpSpPr/>
        <p:nvPr/>
      </p:nvGrpSpPr>
      <p:grpSpPr>
        <a:xfrm>
          <a:off x="0" y="0"/>
          <a:ext cx="0" cy="0"/>
          <a:chOff x="0" y="0"/>
          <a:chExt cx="0" cy="0"/>
        </a:xfrm>
      </p:grpSpPr>
      <p:sp>
        <p:nvSpPr>
          <p:cNvPr id="2" name="TextBox 2"/>
          <p:cNvSpPr txBox="1"/>
          <p:nvPr/>
        </p:nvSpPr>
        <p:spPr>
          <a:xfrm>
            <a:off x="4603302" y="400050"/>
            <a:ext cx="9081396" cy="15430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2000"/>
              </a:lnSpc>
            </a:pPr>
            <a:r>
              <a:rPr lang="en-US" sz="6000" u="sng">
                <a:solidFill>
                  <a:srgbClr val="000000"/>
                </a:solidFill>
                <a:latin typeface="Rustic Printed"/>
                <a:ea typeface="Rustic Printed"/>
                <a:cs typeface="Rustic Printed"/>
                <a:sym typeface="Rustic Printed"/>
              </a:rPr>
              <a:t>Evaluation Metrics</a:t>
            </a:r>
            <a:endParaRPr lang="en-US" sz="6000" u="sng">
              <a:solidFill>
                <a:srgbClr val="000000"/>
              </a:solidFill>
              <a:latin typeface="Rustic Printed"/>
              <a:ea typeface="Rustic Printed"/>
              <a:cs typeface="Rustic Printed"/>
              <a:sym typeface="Rustic Printed"/>
            </a:endParaRPr>
          </a:p>
        </p:txBody>
      </p:sp>
      <p:grpSp>
        <p:nvGrpSpPr>
          <p:cNvPr id="3" name="Group 3"/>
          <p:cNvGrpSpPr/>
          <p:nvPr/>
        </p:nvGrpSpPr>
        <p:grpSpPr>
          <a:xfrm>
            <a:off x="1371043" y="3276640"/>
            <a:ext cx="7482400" cy="1206501"/>
            <a:chOff x="0" y="0"/>
            <a:chExt cx="9976534" cy="1608667"/>
          </a:xfrm>
        </p:grpSpPr>
        <p:sp>
          <p:nvSpPr>
            <p:cNvPr id="4" name="TextBox 4"/>
            <p:cNvSpPr txBox="1"/>
            <p:nvPr/>
          </p:nvSpPr>
          <p:spPr>
            <a:xfrm>
              <a:off x="0" y="-42333"/>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Dice Score =</a:t>
              </a:r>
              <a:endParaRPr lang="en-US" sz="4000">
                <a:solidFill>
                  <a:srgbClr val="000000"/>
                </a:solidFill>
                <a:latin typeface="Rustic Printed"/>
                <a:ea typeface="Rustic Printed"/>
                <a:cs typeface="Rustic Printed"/>
                <a:sym typeface="Rustic Printed"/>
              </a:endParaRPr>
            </a:p>
          </p:txBody>
        </p:sp>
        <p:sp>
          <p:nvSpPr>
            <p:cNvPr id="5" name="TextBox 5"/>
            <p:cNvSpPr txBox="1"/>
            <p:nvPr/>
          </p:nvSpPr>
          <p:spPr>
            <a:xfrm>
              <a:off x="4004202" y="-419100"/>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2*TP</a:t>
              </a:r>
              <a:endParaRPr lang="en-US" sz="4000">
                <a:solidFill>
                  <a:srgbClr val="000000"/>
                </a:solidFill>
                <a:latin typeface="Rustic Printed"/>
                <a:ea typeface="Rustic Printed"/>
                <a:cs typeface="Rustic Printed"/>
                <a:sym typeface="Rustic Printed"/>
              </a:endParaRPr>
            </a:p>
          </p:txBody>
        </p:sp>
        <p:sp>
          <p:nvSpPr>
            <p:cNvPr id="6" name="TextBox 6"/>
            <p:cNvSpPr txBox="1"/>
            <p:nvPr/>
          </p:nvSpPr>
          <p:spPr>
            <a:xfrm>
              <a:off x="4004202" y="385234"/>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2*TP + FP + FN</a:t>
              </a:r>
              <a:endParaRPr lang="en-US" sz="4000">
                <a:solidFill>
                  <a:srgbClr val="000000"/>
                </a:solidFill>
                <a:latin typeface="Rustic Printed"/>
                <a:ea typeface="Rustic Printed"/>
                <a:cs typeface="Rustic Printed"/>
                <a:sym typeface="Rustic Printed"/>
              </a:endParaRPr>
            </a:p>
          </p:txBody>
        </p:sp>
        <p:sp>
          <p:nvSpPr>
            <p:cNvPr id="7" name="AutoShape 7"/>
            <p:cNvSpPr/>
            <p:nvPr/>
          </p:nvSpPr>
          <p:spPr>
            <a:xfrm flipV="1">
              <a:off x="4818330" y="778934"/>
              <a:ext cx="4344076" cy="0"/>
            </a:xfrm>
            <a:prstGeom prst="line">
              <a:avLst/>
            </a:prstGeom>
            <a:ln w="50800" cap="flat">
              <a:solidFill>
                <a:srgbClr val="000000"/>
              </a:solidFill>
              <a:prstDash val="solid"/>
              <a:headEnd type="none" w="sm" len="sm"/>
              <a:tailEnd type="none" w="sm" len="sm"/>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grpSp>
      <p:grpSp>
        <p:nvGrpSpPr>
          <p:cNvPr id="8" name="Group 8"/>
          <p:cNvGrpSpPr/>
          <p:nvPr/>
        </p:nvGrpSpPr>
        <p:grpSpPr>
          <a:xfrm>
            <a:off x="9144000" y="3276640"/>
            <a:ext cx="6718873" cy="1206501"/>
            <a:chOff x="0" y="0"/>
            <a:chExt cx="8958498" cy="1608667"/>
          </a:xfrm>
        </p:grpSpPr>
        <p:sp>
          <p:nvSpPr>
            <p:cNvPr id="9" name="TextBox 9"/>
            <p:cNvSpPr txBox="1"/>
            <p:nvPr/>
          </p:nvSpPr>
          <p:spPr>
            <a:xfrm>
              <a:off x="0" y="-16933"/>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Precision =</a:t>
              </a:r>
              <a:endParaRPr lang="en-US" sz="4000">
                <a:solidFill>
                  <a:srgbClr val="000000"/>
                </a:solidFill>
                <a:latin typeface="Rustic Printed"/>
                <a:ea typeface="Rustic Printed"/>
                <a:cs typeface="Rustic Printed"/>
                <a:sym typeface="Rustic Printed"/>
              </a:endParaRPr>
            </a:p>
          </p:txBody>
        </p:sp>
        <p:sp>
          <p:nvSpPr>
            <p:cNvPr id="10" name="TextBox 10"/>
            <p:cNvSpPr txBox="1"/>
            <p:nvPr/>
          </p:nvSpPr>
          <p:spPr>
            <a:xfrm>
              <a:off x="2986166" y="-419100"/>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TP</a:t>
              </a:r>
              <a:endParaRPr lang="en-US" sz="4000">
                <a:solidFill>
                  <a:srgbClr val="000000"/>
                </a:solidFill>
                <a:latin typeface="Rustic Printed"/>
                <a:ea typeface="Rustic Printed"/>
                <a:cs typeface="Rustic Printed"/>
                <a:sym typeface="Rustic Printed"/>
              </a:endParaRPr>
            </a:p>
          </p:txBody>
        </p:sp>
        <p:sp>
          <p:nvSpPr>
            <p:cNvPr id="11" name="TextBox 11"/>
            <p:cNvSpPr txBox="1"/>
            <p:nvPr/>
          </p:nvSpPr>
          <p:spPr>
            <a:xfrm>
              <a:off x="2986166" y="385234"/>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TP + FP</a:t>
              </a:r>
              <a:endParaRPr lang="en-US" sz="4000">
                <a:solidFill>
                  <a:srgbClr val="000000"/>
                </a:solidFill>
                <a:latin typeface="Rustic Printed"/>
                <a:ea typeface="Rustic Printed"/>
                <a:cs typeface="Rustic Printed"/>
                <a:sym typeface="Rustic Printed"/>
              </a:endParaRPr>
            </a:p>
          </p:txBody>
        </p:sp>
        <p:sp>
          <p:nvSpPr>
            <p:cNvPr id="12" name="AutoShape 12"/>
            <p:cNvSpPr/>
            <p:nvPr/>
          </p:nvSpPr>
          <p:spPr>
            <a:xfrm>
              <a:off x="4617429" y="804334"/>
              <a:ext cx="2709806" cy="0"/>
            </a:xfrm>
            <a:prstGeom prst="line">
              <a:avLst/>
            </a:prstGeom>
            <a:ln w="50800" cap="flat">
              <a:solidFill>
                <a:srgbClr val="000000"/>
              </a:solidFill>
              <a:prstDash val="solid"/>
              <a:headEnd type="none" w="sm" len="sm"/>
              <a:tailEnd type="none" w="sm" len="sm"/>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grpSp>
      <p:grpSp>
        <p:nvGrpSpPr>
          <p:cNvPr id="13" name="Group 13"/>
          <p:cNvGrpSpPr/>
          <p:nvPr/>
        </p:nvGrpSpPr>
        <p:grpSpPr>
          <a:xfrm>
            <a:off x="8853443" y="5816640"/>
            <a:ext cx="6508545" cy="1206501"/>
            <a:chOff x="0" y="0"/>
            <a:chExt cx="8678061" cy="1608667"/>
          </a:xfrm>
        </p:grpSpPr>
        <p:sp>
          <p:nvSpPr>
            <p:cNvPr id="14" name="TextBox 14"/>
            <p:cNvSpPr txBox="1"/>
            <p:nvPr/>
          </p:nvSpPr>
          <p:spPr>
            <a:xfrm>
              <a:off x="0" y="-16933"/>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IoU =</a:t>
              </a:r>
              <a:endParaRPr lang="en-US" sz="4000">
                <a:solidFill>
                  <a:srgbClr val="000000"/>
                </a:solidFill>
                <a:latin typeface="Rustic Printed"/>
                <a:ea typeface="Rustic Printed"/>
                <a:cs typeface="Rustic Printed"/>
                <a:sym typeface="Rustic Printed"/>
              </a:endParaRPr>
            </a:p>
          </p:txBody>
        </p:sp>
        <p:sp>
          <p:nvSpPr>
            <p:cNvPr id="15" name="TextBox 15"/>
            <p:cNvSpPr txBox="1"/>
            <p:nvPr/>
          </p:nvSpPr>
          <p:spPr>
            <a:xfrm>
              <a:off x="2705729" y="-419100"/>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TP</a:t>
              </a:r>
              <a:endParaRPr lang="en-US" sz="4000">
                <a:solidFill>
                  <a:srgbClr val="000000"/>
                </a:solidFill>
                <a:latin typeface="Rustic Printed"/>
                <a:ea typeface="Rustic Printed"/>
                <a:cs typeface="Rustic Printed"/>
                <a:sym typeface="Rustic Printed"/>
              </a:endParaRPr>
            </a:p>
          </p:txBody>
        </p:sp>
        <p:sp>
          <p:nvSpPr>
            <p:cNvPr id="16" name="TextBox 16"/>
            <p:cNvSpPr txBox="1"/>
            <p:nvPr/>
          </p:nvSpPr>
          <p:spPr>
            <a:xfrm>
              <a:off x="2705729" y="385234"/>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TP + FP + FN</a:t>
              </a:r>
              <a:endParaRPr lang="en-US" sz="4000">
                <a:solidFill>
                  <a:srgbClr val="000000"/>
                </a:solidFill>
                <a:latin typeface="Rustic Printed"/>
                <a:ea typeface="Rustic Printed"/>
                <a:cs typeface="Rustic Printed"/>
                <a:sym typeface="Rustic Printed"/>
              </a:endParaRPr>
            </a:p>
          </p:txBody>
        </p:sp>
        <p:sp>
          <p:nvSpPr>
            <p:cNvPr id="17" name="AutoShape 17"/>
            <p:cNvSpPr/>
            <p:nvPr/>
          </p:nvSpPr>
          <p:spPr>
            <a:xfrm>
              <a:off x="3942889" y="804334"/>
              <a:ext cx="3498012" cy="0"/>
            </a:xfrm>
            <a:prstGeom prst="line">
              <a:avLst/>
            </a:prstGeom>
            <a:ln w="50800" cap="flat">
              <a:solidFill>
                <a:srgbClr val="000000"/>
              </a:solidFill>
              <a:prstDash val="solid"/>
              <a:headEnd type="none" w="sm" len="sm"/>
              <a:tailEnd type="none" w="sm" len="sm"/>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grpSp>
      <p:grpSp>
        <p:nvGrpSpPr>
          <p:cNvPr id="18" name="Group 18"/>
          <p:cNvGrpSpPr/>
          <p:nvPr/>
        </p:nvGrpSpPr>
        <p:grpSpPr>
          <a:xfrm>
            <a:off x="1969234" y="5816640"/>
            <a:ext cx="6286019" cy="1206501"/>
            <a:chOff x="0" y="0"/>
            <a:chExt cx="8381358" cy="1608667"/>
          </a:xfrm>
        </p:grpSpPr>
        <p:sp>
          <p:nvSpPr>
            <p:cNvPr id="19" name="TextBox 19"/>
            <p:cNvSpPr txBox="1"/>
            <p:nvPr/>
          </p:nvSpPr>
          <p:spPr>
            <a:xfrm>
              <a:off x="0" y="-16933"/>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Recall =</a:t>
              </a:r>
              <a:endParaRPr lang="en-US" sz="4000">
                <a:solidFill>
                  <a:srgbClr val="000000"/>
                </a:solidFill>
                <a:latin typeface="Rustic Printed"/>
                <a:ea typeface="Rustic Printed"/>
                <a:cs typeface="Rustic Printed"/>
                <a:sym typeface="Rustic Printed"/>
              </a:endParaRPr>
            </a:p>
          </p:txBody>
        </p:sp>
        <p:sp>
          <p:nvSpPr>
            <p:cNvPr id="20" name="TextBox 20"/>
            <p:cNvSpPr txBox="1"/>
            <p:nvPr/>
          </p:nvSpPr>
          <p:spPr>
            <a:xfrm>
              <a:off x="2409027" y="-419100"/>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TP</a:t>
              </a:r>
              <a:endParaRPr lang="en-US" sz="4000">
                <a:solidFill>
                  <a:srgbClr val="000000"/>
                </a:solidFill>
                <a:latin typeface="Rustic Printed"/>
                <a:ea typeface="Rustic Printed"/>
                <a:cs typeface="Rustic Printed"/>
                <a:sym typeface="Rustic Printed"/>
              </a:endParaRPr>
            </a:p>
          </p:txBody>
        </p:sp>
        <p:sp>
          <p:nvSpPr>
            <p:cNvPr id="21" name="TextBox 21"/>
            <p:cNvSpPr txBox="1"/>
            <p:nvPr/>
          </p:nvSpPr>
          <p:spPr>
            <a:xfrm>
              <a:off x="2409027" y="385234"/>
              <a:ext cx="5972332" cy="1223434"/>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TP + FN</a:t>
              </a:r>
              <a:endParaRPr lang="en-US" sz="4000">
                <a:solidFill>
                  <a:srgbClr val="000000"/>
                </a:solidFill>
                <a:latin typeface="Rustic Printed"/>
                <a:ea typeface="Rustic Printed"/>
                <a:cs typeface="Rustic Printed"/>
                <a:sym typeface="Rustic Printed"/>
              </a:endParaRPr>
            </a:p>
          </p:txBody>
        </p:sp>
        <p:sp>
          <p:nvSpPr>
            <p:cNvPr id="22" name="AutoShape 22"/>
            <p:cNvSpPr/>
            <p:nvPr/>
          </p:nvSpPr>
          <p:spPr>
            <a:xfrm>
              <a:off x="4166047" y="804334"/>
              <a:ext cx="2458292" cy="0"/>
            </a:xfrm>
            <a:prstGeom prst="line">
              <a:avLst/>
            </a:prstGeom>
            <a:ln w="50800" cap="flat">
              <a:solidFill>
                <a:srgbClr val="000000"/>
              </a:solidFill>
              <a:prstDash val="solid"/>
              <a:headEnd type="none" w="sm" len="sm"/>
              <a:tailEnd type="none" w="sm" len="sm"/>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grpSp>
      <p:sp>
        <p:nvSpPr>
          <p:cNvPr id="23" name="TextBox 23"/>
          <p:cNvSpPr txBox="1"/>
          <p:nvPr/>
        </p:nvSpPr>
        <p:spPr>
          <a:xfrm>
            <a:off x="1463458" y="7937541"/>
            <a:ext cx="15361083" cy="10223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NOTE: Notice how Dice Score is essentially just F1-Score for segmentation</a:t>
            </a:r>
            <a:endParaRPr lang="en-US" sz="4000">
              <a:solidFill>
                <a:srgbClr val="000000"/>
              </a:solidFill>
              <a:latin typeface="Rustic Printed"/>
              <a:ea typeface="Rustic Printed"/>
              <a:cs typeface="Rustic Printed"/>
              <a:sym typeface="Rustic Printed"/>
            </a:endParaRP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F95E4"/>
        </a:solidFill>
        <a:effectLst/>
      </p:bgPr>
    </p:bg>
    <p:spTree>
      <p:nvGrpSpPr>
        <p:cNvPr id="1" name=""/>
        <p:cNvGrpSpPr/>
        <p:nvPr/>
      </p:nvGrpSpPr>
      <p:grpSpPr>
        <a:xfrm>
          <a:off x="0" y="0"/>
          <a:ext cx="0" cy="0"/>
          <a:chOff x="0" y="0"/>
          <a:chExt cx="0" cy="0"/>
        </a:xfrm>
      </p:grpSpPr>
      <p:sp>
        <p:nvSpPr>
          <p:cNvPr id="2" name="TextBox 2"/>
          <p:cNvSpPr txBox="1"/>
          <p:nvPr/>
        </p:nvSpPr>
        <p:spPr>
          <a:xfrm>
            <a:off x="4195233" y="400050"/>
            <a:ext cx="9897534" cy="15430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2000"/>
              </a:lnSpc>
            </a:pPr>
            <a:r>
              <a:rPr lang="en-US" sz="6000" u="sng">
                <a:solidFill>
                  <a:srgbClr val="000000"/>
                </a:solidFill>
                <a:latin typeface="Rustic Printed"/>
                <a:ea typeface="Rustic Printed"/>
                <a:cs typeface="Rustic Printed"/>
                <a:sym typeface="Rustic Printed"/>
              </a:rPr>
              <a:t>Model Computational Efficiency</a:t>
            </a:r>
            <a:endParaRPr lang="en-US" sz="6000" u="sng">
              <a:solidFill>
                <a:srgbClr val="000000"/>
              </a:solidFill>
              <a:latin typeface="Rustic Printed"/>
              <a:ea typeface="Rustic Printed"/>
              <a:cs typeface="Rustic Printed"/>
              <a:sym typeface="Rustic Printed"/>
            </a:endParaRPr>
          </a:p>
        </p:txBody>
      </p:sp>
      <p:graphicFrame>
        <p:nvGraphicFramePr>
          <p:cNvPr id="3" name="Table 3"/>
          <p:cNvGraphicFramePr>
            <a:graphicFrameLocks noGrp="1"/>
          </p:cNvGraphicFramePr>
          <p:nvPr/>
        </p:nvGraphicFramePr>
        <p:xfrm>
          <a:off x="790988" y="2324384"/>
          <a:ext cx="16706025" cy="7481195"/>
        </p:xfrm>
        <a:graphic>
          <a:graphicData uri="http://schemas.openxmlformats.org/drawingml/2006/table">
            <a:tbl>
              <a:tblPr/>
              <a:tblGrid>
                <a:gridCol w="1789344"/>
                <a:gridCol w="2895115"/>
                <a:gridCol w="2410372"/>
                <a:gridCol w="2238092"/>
                <a:gridCol w="2279689"/>
                <a:gridCol w="2834522"/>
                <a:gridCol w="2258890"/>
              </a:tblGrid>
              <a:tr h="2393439">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Model</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Total Params</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GMAC</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Input Size</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Forward/Backward pass size</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Model Params size</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Estimated Total Size</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1275443">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UNet</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7,781,761</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42.35 GB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0.26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243.79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31.13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275.18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1270771">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SegNet</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9,374,593</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26.68 GB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0.26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407.37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37.50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445.13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1270771">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ENet</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B5E41F"/>
                          </a:solidFill>
                          <a:latin typeface="Rustic Printed"/>
                          <a:ea typeface="Rustic Printed"/>
                          <a:cs typeface="Rustic Printed"/>
                          <a:sym typeface="Rustic Printed"/>
                        </a:rPr>
                        <a:t>348,852</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B5E41F"/>
                          </a:solidFill>
                          <a:latin typeface="Rustic Printed"/>
                          <a:ea typeface="Rustic Printed"/>
                          <a:cs typeface="Rustic Printed"/>
                          <a:sym typeface="Rustic Printed"/>
                        </a:rPr>
                        <a:t>490.92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0.26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199.62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1.40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201.28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1270771">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PSPNet</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8,698,433</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FF0000"/>
                          </a:solidFill>
                          <a:latin typeface="Rustic Printed"/>
                          <a:ea typeface="Rustic Printed"/>
                          <a:cs typeface="Rustic Printed"/>
                          <a:sym typeface="Rustic Printed"/>
                        </a:rPr>
                        <a:t>563.68 GB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0.26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FF0000"/>
                          </a:solidFill>
                          <a:latin typeface="Rustic Printed"/>
                          <a:ea typeface="Rustic Printed"/>
                          <a:cs typeface="Rustic Printed"/>
                          <a:sym typeface="Rustic Printed"/>
                        </a:rPr>
                        <a:t>2.04 GB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34.79 MB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FF0000"/>
                          </a:solidFill>
                          <a:latin typeface="Rustic Printed"/>
                          <a:ea typeface="Rustic Printed"/>
                          <a:cs typeface="Rustic Printed"/>
                          <a:sym typeface="Rustic Printed"/>
                        </a:rPr>
                        <a:t>2.07 GB</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
        <p:nvSpPr>
          <p:cNvPr id="4" name="AutoShape 4"/>
          <p:cNvSpPr/>
          <p:nvPr/>
        </p:nvSpPr>
        <p:spPr>
          <a:xfrm flipH="1">
            <a:off x="2491647" y="2324384"/>
            <a:ext cx="0" cy="7481195"/>
          </a:xfrm>
          <a:prstGeom prst="line">
            <a:avLst/>
          </a:prstGeom>
          <a:ln w="38100" cap="flat">
            <a:solidFill>
              <a:srgbClr val="000000"/>
            </a:solidFill>
            <a:prstDash val="solid"/>
            <a:headEnd type="none" w="sm" len="sm"/>
            <a:tailEnd type="none" w="sm" len="sm"/>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5" name="AutoShape 5"/>
          <p:cNvSpPr/>
          <p:nvPr/>
        </p:nvSpPr>
        <p:spPr>
          <a:xfrm>
            <a:off x="790988" y="4619735"/>
            <a:ext cx="16706025" cy="0"/>
          </a:xfrm>
          <a:prstGeom prst="line">
            <a:avLst/>
          </a:prstGeom>
          <a:ln w="38100" cap="flat">
            <a:solidFill>
              <a:srgbClr val="000000"/>
            </a:solidFill>
            <a:prstDash val="solid"/>
            <a:headEnd type="none" w="sm" len="sm"/>
            <a:tailEnd type="none" w="sm" len="sm"/>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7F95E4"/>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790988" y="2898703"/>
          <a:ext cx="16706026" cy="6359597"/>
        </p:xfrm>
        <a:graphic>
          <a:graphicData uri="http://schemas.openxmlformats.org/drawingml/2006/table">
            <a:tbl>
              <a:tblPr/>
              <a:tblGrid>
                <a:gridCol w="2607347"/>
                <a:gridCol w="2349780"/>
                <a:gridCol w="2349780"/>
                <a:gridCol w="2510759"/>
                <a:gridCol w="2188800"/>
                <a:gridCol w="2349780"/>
                <a:gridCol w="2349780"/>
              </a:tblGrid>
              <a:tr h="1271919">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Model</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UNet</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SegNet</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ENet</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UNet</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SegNet</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ENet</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1271919">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Dice Score</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B5E41F"/>
                          </a:solidFill>
                          <a:latin typeface="Rustic Printed"/>
                          <a:ea typeface="Rustic Printed"/>
                          <a:cs typeface="Rustic Printed"/>
                          <a:sym typeface="Rustic Printed"/>
                        </a:rPr>
                        <a:t>0.946312</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0.937293</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0.895323</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0.770587</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B5E41F"/>
                          </a:solidFill>
                          <a:latin typeface="Rustic Printed"/>
                          <a:ea typeface="Rustic Printed"/>
                          <a:cs typeface="Rustic Printed"/>
                          <a:sym typeface="Rustic Printed"/>
                        </a:rPr>
                        <a:t>0.788769</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0.692035</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1271919">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Precision</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0.949983</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B5E41F"/>
                          </a:solidFill>
                          <a:latin typeface="Rustic Printed"/>
                          <a:ea typeface="Rustic Printed"/>
                          <a:cs typeface="Rustic Printed"/>
                          <a:sym typeface="Rustic Printed"/>
                        </a:rPr>
                        <a:t>0.962075</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0.920491</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0.773336</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B5E41F"/>
                          </a:solidFill>
                          <a:latin typeface="Rustic Printed"/>
                          <a:ea typeface="Rustic Printed"/>
                          <a:cs typeface="Rustic Printed"/>
                          <a:sym typeface="Rustic Printed"/>
                        </a:rPr>
                        <a:t>0.81479</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0.63173</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1271919">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Recall</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B5E41F"/>
                          </a:solidFill>
                          <a:latin typeface="Rustic Printed"/>
                          <a:ea typeface="Rustic Printed"/>
                          <a:cs typeface="Rustic Printed"/>
                          <a:sym typeface="Rustic Printed"/>
                        </a:rPr>
                        <a:t>0.942668</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0.913756</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0.871494</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B5E41F"/>
                          </a:solidFill>
                          <a:latin typeface="Rustic Printed"/>
                          <a:ea typeface="Rustic Printed"/>
                          <a:cs typeface="Rustic Printed"/>
                          <a:sym typeface="Rustic Printed"/>
                        </a:rPr>
                        <a:t>0.767857</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0.76436</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0.765069</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1271919">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IoU</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B5E41F"/>
                          </a:solidFill>
                          <a:latin typeface="Rustic Printed"/>
                          <a:ea typeface="Rustic Printed"/>
                          <a:cs typeface="Rustic Printed"/>
                          <a:sym typeface="Rustic Printed"/>
                        </a:rPr>
                        <a:t>0.898094</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0.881986</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0.810484</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0.626793</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B5E41F"/>
                          </a:solidFill>
                          <a:latin typeface="Rustic Printed"/>
                          <a:ea typeface="Rustic Printed"/>
                          <a:cs typeface="Rustic Printed"/>
                          <a:sym typeface="Rustic Printed"/>
                        </a:rPr>
                        <a:t>0.651213</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wrap="square" rtlCol="0"/>
                    <a:lstStyle/>
                    <a:p>
                      <a:pPr algn="ctr">
                        <a:lnSpc>
                          <a:spcPts val="5040"/>
                        </a:lnSpc>
                        <a:defRPr/>
                      </a:pPr>
                      <a:r>
                        <a:rPr lang="en-US" sz="3600">
                          <a:solidFill>
                            <a:srgbClr val="000000"/>
                          </a:solidFill>
                          <a:latin typeface="Rustic Printed"/>
                          <a:ea typeface="Rustic Printed"/>
                          <a:cs typeface="Rustic Printed"/>
                          <a:sym typeface="Rustic Printed"/>
                        </a:rPr>
                        <a:t>0.529093</a:t>
                      </a:r>
                      <a:endParaRPr lang="en-US" sz="1100"/>
                    </a:p>
                  </a:txBody>
                  <a:tcPr marL="190500" marR="190500" marT="190500" marB="190500" vert="horz" anchor="t">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
        <p:nvSpPr>
          <p:cNvPr id="3" name="TextBox 3"/>
          <p:cNvSpPr txBox="1"/>
          <p:nvPr/>
        </p:nvSpPr>
        <p:spPr>
          <a:xfrm>
            <a:off x="4603302" y="400050"/>
            <a:ext cx="9081396" cy="15430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2000"/>
              </a:lnSpc>
            </a:pPr>
            <a:r>
              <a:rPr lang="en-US" sz="6000" u="sng">
                <a:solidFill>
                  <a:srgbClr val="000000"/>
                </a:solidFill>
                <a:latin typeface="Rustic Printed"/>
                <a:ea typeface="Rustic Printed"/>
                <a:cs typeface="Rustic Printed"/>
                <a:sym typeface="Rustic Printed"/>
              </a:rPr>
              <a:t>Model Performance</a:t>
            </a:r>
            <a:endParaRPr lang="en-US" sz="6000" u="sng">
              <a:solidFill>
                <a:srgbClr val="000000"/>
              </a:solidFill>
              <a:latin typeface="Rustic Printed"/>
              <a:ea typeface="Rustic Printed"/>
              <a:cs typeface="Rustic Printed"/>
              <a:sym typeface="Rustic Printed"/>
            </a:endParaRPr>
          </a:p>
        </p:txBody>
      </p:sp>
      <p:sp>
        <p:nvSpPr>
          <p:cNvPr id="4" name="AutoShape 4"/>
          <p:cNvSpPr/>
          <p:nvPr/>
        </p:nvSpPr>
        <p:spPr>
          <a:xfrm flipH="1">
            <a:off x="10478391" y="2898703"/>
            <a:ext cx="0" cy="6359597"/>
          </a:xfrm>
          <a:prstGeom prst="line">
            <a:avLst/>
          </a:prstGeom>
          <a:ln w="38100" cap="flat">
            <a:solidFill>
              <a:srgbClr val="000000"/>
            </a:solidFill>
            <a:prstDash val="solid"/>
            <a:headEnd type="none" w="sm" len="sm"/>
            <a:tailEnd type="none" w="sm" len="sm"/>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5" name="AutoShape 5"/>
          <p:cNvSpPr/>
          <p:nvPr/>
        </p:nvSpPr>
        <p:spPr>
          <a:xfrm flipH="1">
            <a:off x="3277557" y="2898703"/>
            <a:ext cx="0" cy="6359597"/>
          </a:xfrm>
          <a:prstGeom prst="line">
            <a:avLst/>
          </a:prstGeom>
          <a:ln w="38100" cap="flat">
            <a:solidFill>
              <a:srgbClr val="000000"/>
            </a:solidFill>
            <a:prstDash val="solid"/>
            <a:headEnd type="none" w="sm" len="sm"/>
            <a:tailEnd type="none" w="sm" len="sm"/>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6" name="AutoShape 6"/>
          <p:cNvSpPr/>
          <p:nvPr/>
        </p:nvSpPr>
        <p:spPr>
          <a:xfrm>
            <a:off x="790988" y="4075644"/>
            <a:ext cx="16706025" cy="0"/>
          </a:xfrm>
          <a:prstGeom prst="line">
            <a:avLst/>
          </a:prstGeom>
          <a:ln w="38100" cap="flat">
            <a:solidFill>
              <a:srgbClr val="000000"/>
            </a:solidFill>
            <a:prstDash val="solid"/>
            <a:headEnd type="none" w="sm" len="sm"/>
            <a:tailEnd type="none" w="sm" len="sm"/>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p:txBody>
      </p:sp>
      <p:sp>
        <p:nvSpPr>
          <p:cNvPr id="7" name="TextBox 7"/>
          <p:cNvSpPr txBox="1"/>
          <p:nvPr/>
        </p:nvSpPr>
        <p:spPr>
          <a:xfrm>
            <a:off x="4603302" y="1876353"/>
            <a:ext cx="4479249" cy="10223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Full Dataset metrics</a:t>
            </a:r>
            <a:endParaRPr lang="en-US" sz="4000">
              <a:solidFill>
                <a:srgbClr val="000000"/>
              </a:solidFill>
              <a:latin typeface="Rustic Printed"/>
              <a:ea typeface="Rustic Printed"/>
              <a:cs typeface="Rustic Printed"/>
              <a:sym typeface="Rustic Printed"/>
            </a:endParaRPr>
          </a:p>
        </p:txBody>
      </p:sp>
      <p:sp>
        <p:nvSpPr>
          <p:cNvPr id="8" name="TextBox 8"/>
          <p:cNvSpPr txBox="1"/>
          <p:nvPr/>
        </p:nvSpPr>
        <p:spPr>
          <a:xfrm>
            <a:off x="11445074" y="1876353"/>
            <a:ext cx="4479249" cy="1022350"/>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8000"/>
              </a:lnSpc>
            </a:pPr>
            <a:r>
              <a:rPr lang="en-US" sz="4000">
                <a:solidFill>
                  <a:srgbClr val="000000"/>
                </a:solidFill>
                <a:latin typeface="Rustic Printed"/>
                <a:ea typeface="Rustic Printed"/>
                <a:cs typeface="Rustic Printed"/>
                <a:sym typeface="Rustic Printed"/>
              </a:rPr>
              <a:t>Validation metrics</a:t>
            </a:r>
            <a:endParaRPr lang="en-US" sz="4000">
              <a:solidFill>
                <a:srgbClr val="000000"/>
              </a:solidFill>
              <a:latin typeface="Rustic Printed"/>
              <a:ea typeface="Rustic Printed"/>
              <a:cs typeface="Rustic Printed"/>
              <a:sym typeface="Rustic Printed"/>
            </a:endParaRPr>
          </a:p>
        </p:txBody>
      </p:sp>
    </p:spTree>
  </p:cSld>
  <p:clrMapOvr>
    <a:masterClrMapping/>
  </p:clrMapOvr>
  <p:transition/>
</p:sld>
</file>

<file path=ppt/tags/tag1.xml><?xml version="1.0" encoding="utf-8"?>
<p:tagLst xmlns:p="http://schemas.openxmlformats.org/presentationml/2006/main">
  <p:tag name="AS_NET" val="6.0.29"/>
  <p:tag name="AS_OS" val="Unix 5.4.0.198"/>
  <p:tag name="AS_RELEASE_DATE" val="2024.02.14"/>
  <p:tag name="AS_TITLE" val="Aspose.Slides for .NET6"/>
  <p:tag name="AS_VERSION" val="24.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Calibri"/>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Calibri"/>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Calibri"/>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2067</Words>
  <Application>WPS Presentation</Application>
  <PresentationFormat>On-screen Show (4:3)</PresentationFormat>
  <Paragraphs>254</Paragraphs>
  <Slides>11</Slides>
  <Notes>12</Notes>
  <HiddenSlides>0</HiddenSlides>
  <MMClips>1</MMClips>
  <ScaleCrop>false</ScaleCrop>
  <HeadingPairs>
    <vt:vector size="6" baseType="variant">
      <vt:variant>
        <vt:lpstr>已用的字体</vt:lpstr>
      </vt:variant>
      <vt:variant>
        <vt:i4>9</vt:i4>
      </vt:variant>
      <vt:variant>
        <vt:lpstr>主题</vt:lpstr>
      </vt:variant>
      <vt:variant>
        <vt:i4>3</vt:i4>
      </vt:variant>
      <vt:variant>
        <vt:lpstr>幻灯片标题</vt:lpstr>
      </vt:variant>
      <vt:variant>
        <vt:i4>11</vt:i4>
      </vt:variant>
    </vt:vector>
  </HeadingPairs>
  <TitlesOfParts>
    <vt:vector size="23" baseType="lpstr">
      <vt:lpstr>Arial</vt:lpstr>
      <vt:lpstr>SimSun</vt:lpstr>
      <vt:lpstr>Wingdings</vt:lpstr>
      <vt:lpstr>Lilita One</vt:lpstr>
      <vt:lpstr>Rustic Printed</vt:lpstr>
      <vt:lpstr>Arial</vt:lpstr>
      <vt:lpstr>Calibri</vt:lpstr>
      <vt:lpstr>Microsoft YaHei</vt:lpstr>
      <vt:lpstr>Arial Unicode MS</vt:lpstr>
      <vt:lpstr>Office Theme</vt:lpstr>
      <vt:lpstr>Office Theme</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Abhiram Koppuravuri</cp:lastModifiedBy>
  <cp:revision>2</cp:revision>
  <cp:lastPrinted>2024-12-15T11:10:00Z</cp:lastPrinted>
  <dcterms:created xsi:type="dcterms:W3CDTF">2024-12-15T11:10:00Z</dcterms:created>
  <dcterms:modified xsi:type="dcterms:W3CDTF">2024-12-15T11:11:52Z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7F48237C76BE4FF88E51B587ED9BC07A_12</vt:lpwstr>
  </property>
  <property fmtid="{D5CDD505-2E9C-101B-9397-08002B2CF9AE}" pid="3" name="KSOProductBuildVer">
    <vt:lpwstr>2057-12.2.0.18639</vt:lpwstr>
  </property>
</Properties>
</file>

<file path=docProps/thumbnail.jpeg>
</file>